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8" r:id="rId7"/>
    <p:sldId id="270" r:id="rId8"/>
    <p:sldId id="259" r:id="rId9"/>
    <p:sldId id="278" r:id="rId10"/>
    <p:sldId id="262" r:id="rId11"/>
    <p:sldId id="263" r:id="rId12"/>
    <p:sldId id="275" r:id="rId13"/>
    <p:sldId id="258" r:id="rId14"/>
    <p:sldId id="273" r:id="rId15"/>
    <p:sldId id="266" r:id="rId16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34EDA-C2CA-44EB-96B1-15228A8C8A1C}" v="38" dt="2020-06-17T18:57:47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74"/>
  </p:normalViewPr>
  <p:slideViewPr>
    <p:cSldViewPr>
      <p:cViewPr>
        <p:scale>
          <a:sx n="80" d="100"/>
          <a:sy n="80" d="100"/>
        </p:scale>
        <p:origin x="3000" y="1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1DEAF-8F59-4413-82DA-E7A8D1581AAE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832D0-21B7-4DF3-ACB3-9CA73B9177C0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74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996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40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26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1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17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71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62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2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4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54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35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88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477C-D44B-4CC0-B7B0-6F7928D7437A}" type="datetimeFigureOut">
              <a:rPr lang="es-CL" smtClean="0"/>
              <a:t>04-08-20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0468-8041-42AD-8D5C-9F5E95A97A7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5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nur.org/" TargetMode="External"/><Relationship Id="rId4" Type="http://schemas.openxmlformats.org/officeDocument/2006/relationships/hyperlink" Target="http://www.refworld.org.es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44008" y="1851670"/>
            <a:ext cx="407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DELFINA LAWSON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54453" y="234292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Módulo 01</a:t>
            </a:r>
          </a:p>
          <a:p>
            <a:pPr fontAlgn="base"/>
            <a:r>
              <a:rPr lang="es-ES" sz="2400" b="1" dirty="0">
                <a:solidFill>
                  <a:schemeClr val="bg1"/>
                </a:solidFill>
              </a:rPr>
              <a:t>Introducción al desplazamiento forzado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2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55575" y="826092"/>
            <a:ext cx="76328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  <a:latin typeface="Biome Light" panose="020B0502040204020203" pitchFamily="34" charset="0"/>
                <a:cs typeface="Biome Light" panose="020B0502040204020203" pitchFamily="34" charset="0"/>
              </a:defRPr>
            </a:lvl1pPr>
          </a:lstStyle>
          <a:p>
            <a:r>
              <a:rPr lang="es-CL" dirty="0">
                <a:solidFill>
                  <a:schemeClr val="accent5">
                    <a:lumMod val="75000"/>
                  </a:schemeClr>
                </a:solidFill>
              </a:rPr>
              <a:t>Tiempos de crisis? </a:t>
            </a:r>
          </a:p>
          <a:p>
            <a:r>
              <a:rPr lang="es-CL" dirty="0"/>
              <a:t>      		</a:t>
            </a:r>
            <a:r>
              <a:rPr lang="es-C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Tiempo de enfrentar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D e s a f í o s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789758" y="1908343"/>
            <a:ext cx="3026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Pacto Global sobre Refugiados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89758" y="2370518"/>
            <a:ext cx="284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Responsabilidad compartida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804272" y="2833305"/>
            <a:ext cx="20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Solidaridad regional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46450" y="3242358"/>
            <a:ext cx="565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Vigencia del sistema de protección de personas refugiadas</a:t>
            </a:r>
          </a:p>
        </p:txBody>
      </p:sp>
      <p:sp>
        <p:nvSpPr>
          <p:cNvPr id="17" name="Freeform 55">
            <a:extLst>
              <a:ext uri="{FF2B5EF4-FFF2-40B4-BE49-F238E27FC236}">
                <a16:creationId xmlns:a16="http://schemas.microsoft.com/office/drawing/2014/main" xmlns="" id="{D43D1CBA-DECD-CE42-8D16-890A21FA8AC1}"/>
              </a:ext>
            </a:extLst>
          </p:cNvPr>
          <p:cNvSpPr>
            <a:spLocks noChangeArrowheads="1"/>
          </p:cNvSpPr>
          <p:nvPr/>
        </p:nvSpPr>
        <p:spPr bwMode="auto">
          <a:xfrm rot="11369540">
            <a:off x="1559654" y="1979136"/>
            <a:ext cx="226660" cy="227746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" name="Freeform 55">
            <a:extLst>
              <a:ext uri="{FF2B5EF4-FFF2-40B4-BE49-F238E27FC236}">
                <a16:creationId xmlns:a16="http://schemas.microsoft.com/office/drawing/2014/main" xmlns="" id="{FB3FFE4C-97DA-4445-BCFE-F67A3FC32CED}"/>
              </a:ext>
            </a:extLst>
          </p:cNvPr>
          <p:cNvSpPr>
            <a:spLocks noChangeArrowheads="1"/>
          </p:cNvSpPr>
          <p:nvPr/>
        </p:nvSpPr>
        <p:spPr bwMode="auto">
          <a:xfrm rot="11369540">
            <a:off x="1559654" y="2426435"/>
            <a:ext cx="226660" cy="227746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" name="Freeform 55">
            <a:extLst>
              <a:ext uri="{FF2B5EF4-FFF2-40B4-BE49-F238E27FC236}">
                <a16:creationId xmlns:a16="http://schemas.microsoft.com/office/drawing/2014/main" xmlns="" id="{73B0943B-CAAF-2F41-A02D-C051C944994A}"/>
              </a:ext>
            </a:extLst>
          </p:cNvPr>
          <p:cNvSpPr>
            <a:spLocks noChangeArrowheads="1"/>
          </p:cNvSpPr>
          <p:nvPr/>
        </p:nvSpPr>
        <p:spPr bwMode="auto">
          <a:xfrm rot="11369540">
            <a:off x="1559654" y="2904098"/>
            <a:ext cx="226660" cy="227746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0" name="Freeform 55">
            <a:extLst>
              <a:ext uri="{FF2B5EF4-FFF2-40B4-BE49-F238E27FC236}">
                <a16:creationId xmlns:a16="http://schemas.microsoft.com/office/drawing/2014/main" xmlns="" id="{D43D1CBA-DECD-CE42-8D16-890A21FA8AC1}"/>
              </a:ext>
            </a:extLst>
          </p:cNvPr>
          <p:cNvSpPr>
            <a:spLocks noChangeArrowheads="1"/>
          </p:cNvSpPr>
          <p:nvPr/>
        </p:nvSpPr>
        <p:spPr bwMode="auto">
          <a:xfrm rot="11369540">
            <a:off x="1559654" y="3313151"/>
            <a:ext cx="226660" cy="227746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614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436728" y="590054"/>
            <a:ext cx="34356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</a:rPr>
              <a:t>ACNUR: </a:t>
            </a:r>
            <a:r>
              <a:rPr lang="es-CL" dirty="0">
                <a:solidFill>
                  <a:schemeClr val="bg1"/>
                </a:solidFill>
                <a:hlinkClick r:id="rId3"/>
              </a:rPr>
              <a:t>www.acnur.org</a:t>
            </a:r>
            <a:endParaRPr lang="es-CL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@</a:t>
            </a:r>
            <a:r>
              <a:rPr lang="en-US" dirty="0" err="1">
                <a:solidFill>
                  <a:srgbClr val="00B0F0"/>
                </a:solidFill>
              </a:rPr>
              <a:t>ACNURamericas</a:t>
            </a:r>
            <a:endParaRPr lang="es-CL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>
                <a:solidFill>
                  <a:schemeClr val="bg1"/>
                </a:solidFill>
              </a:rPr>
              <a:t>RefWorld</a:t>
            </a:r>
            <a:r>
              <a:rPr lang="es-CL" dirty="0">
                <a:solidFill>
                  <a:schemeClr val="bg1"/>
                </a:solidFill>
              </a:rPr>
              <a:t>: </a:t>
            </a:r>
            <a:r>
              <a:rPr lang="es-CL" dirty="0">
                <a:solidFill>
                  <a:schemeClr val="bg1"/>
                </a:solidFill>
                <a:hlinkClick r:id="rId4"/>
              </a:rPr>
              <a:t>www.refworld.org.es</a:t>
            </a:r>
            <a:endParaRPr lang="es-C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107504" y="590054"/>
            <a:ext cx="3637951" cy="2094181"/>
            <a:chOff x="5898415" y="1976415"/>
            <a:chExt cx="5654530" cy="3255020"/>
          </a:xfrm>
        </p:grpSpPr>
        <p:sp>
          <p:nvSpPr>
            <p:cNvPr id="9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10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11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12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13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15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16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17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19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</p:grpSp>
      <p:pic>
        <p:nvPicPr>
          <p:cNvPr id="21" name="Picture Placeholder 5">
            <a:extLst>
              <a:ext uri="{FF2B5EF4-FFF2-40B4-BE49-F238E27FC236}">
                <a16:creationId xmlns:a16="http://schemas.microsoft.com/office/drawing/2014/main" xmlns="" id="{7B8B4F0F-AD7F-0B4A-B4D9-96739F10A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24" y="958233"/>
            <a:ext cx="2734929" cy="1063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B8B585-E976-4F78-A435-FC9EB917B5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83" t="14669" r="39918" b="22086"/>
          <a:stretch/>
        </p:blipFill>
        <p:spPr>
          <a:xfrm>
            <a:off x="6433234" y="1460784"/>
            <a:ext cx="2603262" cy="17742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5373928-2CAF-434D-AC63-C4F096AC62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704" r="37334" b="15368"/>
          <a:stretch/>
        </p:blipFill>
        <p:spPr>
          <a:xfrm>
            <a:off x="129209" y="2843144"/>
            <a:ext cx="3203848" cy="19822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CB221AD-47D6-41E5-9DCA-971893349D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85" t="14132" r="5120" b="6491"/>
          <a:stretch/>
        </p:blipFill>
        <p:spPr>
          <a:xfrm>
            <a:off x="3002519" y="3184924"/>
            <a:ext cx="3879205" cy="1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0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971600" y="1061323"/>
            <a:ext cx="14752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123728" y="1925419"/>
            <a:ext cx="4943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Gracias y hasta pronto.</a:t>
            </a:r>
          </a:p>
        </p:txBody>
      </p:sp>
    </p:spTree>
    <p:extLst>
      <p:ext uri="{BB962C8B-B14F-4D97-AF65-F5344CB8AC3E}">
        <p14:creationId xmlns:p14="http://schemas.microsoft.com/office/powerpoint/2010/main" val="297207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61928" y="2066699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70C0"/>
                </a:solidFill>
              </a:rPr>
              <a:t>DELFINA LAWSON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60734" y="1346619"/>
            <a:ext cx="39556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70C0"/>
                </a:solidFill>
              </a:rPr>
              <a:t>Módulo 01</a:t>
            </a:r>
          </a:p>
          <a:p>
            <a:r>
              <a:rPr lang="es-CL" b="1" dirty="0">
                <a:solidFill>
                  <a:srgbClr val="0070C0"/>
                </a:solidFill>
              </a:rPr>
              <a:t>Introducción al desplazamiento forzado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360734" y="2511687"/>
            <a:ext cx="273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Oficial de Protección Oficina del ACNUR en Chile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987574"/>
            <a:ext cx="3816424" cy="264055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1057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36">
            <a:extLst>
              <a:ext uri="{FF2B5EF4-FFF2-40B4-BE49-F238E27FC236}">
                <a16:creationId xmlns:a16="http://schemas.microsoft.com/office/drawing/2014/main" xmlns="" id="{F35E23EF-C635-B643-8F9D-487365E32E42}"/>
              </a:ext>
            </a:extLst>
          </p:cNvPr>
          <p:cNvSpPr>
            <a:spLocks noChangeAspect="1"/>
          </p:cNvSpPr>
          <p:nvPr/>
        </p:nvSpPr>
        <p:spPr>
          <a:xfrm>
            <a:off x="6530024" y="2167218"/>
            <a:ext cx="1785937" cy="17859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Oval 435">
            <a:extLst>
              <a:ext uri="{FF2B5EF4-FFF2-40B4-BE49-F238E27FC236}">
                <a16:creationId xmlns:a16="http://schemas.microsoft.com/office/drawing/2014/main" xmlns="" id="{27D712B1-AF9E-184D-987D-CB1CB98E4E80}"/>
              </a:ext>
            </a:extLst>
          </p:cNvPr>
          <p:cNvSpPr>
            <a:spLocks noChangeAspect="1"/>
          </p:cNvSpPr>
          <p:nvPr/>
        </p:nvSpPr>
        <p:spPr>
          <a:xfrm>
            <a:off x="3706767" y="2181265"/>
            <a:ext cx="1785937" cy="178593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xmlns="" id="{7F8E33BD-4BEF-E54E-A2E7-0603C34DA926}"/>
              </a:ext>
            </a:extLst>
          </p:cNvPr>
          <p:cNvSpPr>
            <a:spLocks noChangeAspect="1"/>
          </p:cNvSpPr>
          <p:nvPr/>
        </p:nvSpPr>
        <p:spPr>
          <a:xfrm>
            <a:off x="900646" y="2182836"/>
            <a:ext cx="1785937" cy="17859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070C0"/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735945" y="2772371"/>
            <a:ext cx="1374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dirty="0">
                <a:solidFill>
                  <a:schemeClr val="bg1"/>
                </a:solidFill>
                <a:latin typeface="+mj-lt"/>
                <a:ea typeface="Nunito Bold" charset="0"/>
                <a:cs typeface="Arima Madurai Light" pitchFamily="2" charset="77"/>
              </a:rPr>
              <a:t>Principales </a:t>
            </a:r>
          </a:p>
          <a:p>
            <a:pPr algn="ctr"/>
            <a:r>
              <a:rPr lang="es-CL" sz="2000" dirty="0">
                <a:solidFill>
                  <a:schemeClr val="bg1"/>
                </a:solidFill>
                <a:latin typeface="+mj-lt"/>
                <a:ea typeface="Nunito Bold" charset="0"/>
                <a:cs typeface="Arima Madurai Light" pitchFamily="2" charset="77"/>
              </a:rPr>
              <a:t>desafíos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1116041" y="2760514"/>
            <a:ext cx="133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dirty="0">
                <a:solidFill>
                  <a:schemeClr val="bg1"/>
                </a:solidFill>
                <a:latin typeface="+mj-lt"/>
                <a:ea typeface="Nunito Bold" charset="0"/>
                <a:cs typeface="Arima Madurai Light" pitchFamily="2" charset="77"/>
              </a:rPr>
              <a:t>Conceptos </a:t>
            </a:r>
          </a:p>
          <a:p>
            <a:pPr algn="ctr"/>
            <a:r>
              <a:rPr lang="es-CL" sz="2000" dirty="0">
                <a:solidFill>
                  <a:schemeClr val="bg1"/>
                </a:solidFill>
                <a:latin typeface="+mj-lt"/>
                <a:ea typeface="Nunito Bold" charset="0"/>
                <a:cs typeface="Arima Madurai Light" pitchFamily="2" charset="77"/>
              </a:rPr>
              <a:t>claves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3998449" y="2801087"/>
            <a:ext cx="1202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dirty="0">
                <a:solidFill>
                  <a:schemeClr val="bg1"/>
                </a:solidFill>
                <a:latin typeface="+mj-lt"/>
                <a:ea typeface="Nunito Bold" charset="0"/>
                <a:cs typeface="Arima Madurai Light" pitchFamily="2" charset="77"/>
              </a:rPr>
              <a:t>Situación </a:t>
            </a:r>
          </a:p>
          <a:p>
            <a:pPr algn="ctr"/>
            <a:r>
              <a:rPr lang="es-AR" sz="2000" dirty="0">
                <a:solidFill>
                  <a:schemeClr val="bg1"/>
                </a:solidFill>
                <a:latin typeface="+mj-lt"/>
                <a:ea typeface="Nunito Bold" charset="0"/>
                <a:cs typeface="Arima Madurai Light" pitchFamily="2" charset="77"/>
              </a:rPr>
              <a:t>Global</a:t>
            </a:r>
            <a:endParaRPr lang="en-US" sz="2000" dirty="0">
              <a:solidFill>
                <a:schemeClr val="bg1"/>
              </a:solidFill>
              <a:latin typeface="+mj-lt"/>
              <a:ea typeface="Nunito Bold" charset="0"/>
              <a:cs typeface="Arima Madurai Light" pitchFamily="2" charset="77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F13223EF-3C28-CD44-8631-B0D3A78B67DB}"/>
              </a:ext>
            </a:extLst>
          </p:cNvPr>
          <p:cNvSpPr txBox="1"/>
          <p:nvPr/>
        </p:nvSpPr>
        <p:spPr>
          <a:xfrm>
            <a:off x="1094092" y="833101"/>
            <a:ext cx="6646259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s-AR" sz="4000" dirty="0">
                <a:solidFill>
                  <a:srgbClr val="0070C0"/>
                </a:solidFill>
                <a:latin typeface="+mj-lt"/>
                <a:ea typeface="Nunito Bold" charset="0"/>
                <a:cs typeface="Arima Madurai" pitchFamily="2" charset="77"/>
              </a:rPr>
              <a:t>Abordaremos:</a:t>
            </a:r>
            <a:endParaRPr lang="en-US" sz="4000" dirty="0">
              <a:solidFill>
                <a:srgbClr val="0070C0"/>
              </a:solidFill>
              <a:latin typeface="+mj-lt"/>
              <a:ea typeface="Nunito Bold" charset="0"/>
              <a:cs typeface="Arima Madura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562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/>
          <p:cNvSpPr>
            <a:spLocks/>
          </p:cNvSpPr>
          <p:nvPr/>
        </p:nvSpPr>
        <p:spPr bwMode="auto">
          <a:xfrm>
            <a:off x="872111" y="1761010"/>
            <a:ext cx="1914055" cy="1897637"/>
          </a:xfrm>
          <a:custGeom>
            <a:avLst/>
            <a:gdLst>
              <a:gd name="T0" fmla="*/ 190 w 197"/>
              <a:gd name="T1" fmla="*/ 97 h 195"/>
              <a:gd name="T2" fmla="*/ 197 w 197"/>
              <a:gd name="T3" fmla="*/ 86 h 195"/>
              <a:gd name="T4" fmla="*/ 193 w 197"/>
              <a:gd name="T5" fmla="*/ 76 h 195"/>
              <a:gd name="T6" fmla="*/ 188 w 197"/>
              <a:gd name="T7" fmla="*/ 59 h 195"/>
              <a:gd name="T8" fmla="*/ 183 w 197"/>
              <a:gd name="T9" fmla="*/ 48 h 195"/>
              <a:gd name="T10" fmla="*/ 167 w 197"/>
              <a:gd name="T11" fmla="*/ 38 h 195"/>
              <a:gd name="T12" fmla="*/ 166 w 197"/>
              <a:gd name="T13" fmla="*/ 25 h 195"/>
              <a:gd name="T14" fmla="*/ 158 w 197"/>
              <a:gd name="T15" fmla="*/ 29 h 195"/>
              <a:gd name="T16" fmla="*/ 147 w 197"/>
              <a:gd name="T17" fmla="*/ 12 h 195"/>
              <a:gd name="T18" fmla="*/ 137 w 197"/>
              <a:gd name="T19" fmla="*/ 9 h 195"/>
              <a:gd name="T20" fmla="*/ 120 w 197"/>
              <a:gd name="T21" fmla="*/ 3 h 195"/>
              <a:gd name="T22" fmla="*/ 110 w 197"/>
              <a:gd name="T23" fmla="*/ 0 h 195"/>
              <a:gd name="T24" fmla="*/ 99 w 197"/>
              <a:gd name="T25" fmla="*/ 7 h 195"/>
              <a:gd name="T26" fmla="*/ 88 w 197"/>
              <a:gd name="T27" fmla="*/ 0 h 195"/>
              <a:gd name="T28" fmla="*/ 77 w 197"/>
              <a:gd name="T29" fmla="*/ 3 h 195"/>
              <a:gd name="T30" fmla="*/ 61 w 197"/>
              <a:gd name="T31" fmla="*/ 9 h 195"/>
              <a:gd name="T32" fmla="*/ 50 w 197"/>
              <a:gd name="T33" fmla="*/ 12 h 195"/>
              <a:gd name="T34" fmla="*/ 40 w 197"/>
              <a:gd name="T35" fmla="*/ 29 h 195"/>
              <a:gd name="T36" fmla="*/ 32 w 197"/>
              <a:gd name="T37" fmla="*/ 25 h 195"/>
              <a:gd name="T38" fmla="*/ 30 w 197"/>
              <a:gd name="T39" fmla="*/ 38 h 195"/>
              <a:gd name="T40" fmla="*/ 15 w 197"/>
              <a:gd name="T41" fmla="*/ 48 h 195"/>
              <a:gd name="T42" fmla="*/ 10 w 197"/>
              <a:gd name="T43" fmla="*/ 59 h 195"/>
              <a:gd name="T44" fmla="*/ 4 w 197"/>
              <a:gd name="T45" fmla="*/ 76 h 195"/>
              <a:gd name="T46" fmla="*/ 0 w 197"/>
              <a:gd name="T47" fmla="*/ 86 h 195"/>
              <a:gd name="T48" fmla="*/ 8 w 197"/>
              <a:gd name="T49" fmla="*/ 97 h 195"/>
              <a:gd name="T50" fmla="*/ 0 w 197"/>
              <a:gd name="T51" fmla="*/ 109 h 195"/>
              <a:gd name="T52" fmla="*/ 4 w 197"/>
              <a:gd name="T53" fmla="*/ 119 h 195"/>
              <a:gd name="T54" fmla="*/ 10 w 197"/>
              <a:gd name="T55" fmla="*/ 136 h 195"/>
              <a:gd name="T56" fmla="*/ 15 w 197"/>
              <a:gd name="T57" fmla="*/ 147 h 195"/>
              <a:gd name="T58" fmla="*/ 30 w 197"/>
              <a:gd name="T59" fmla="*/ 157 h 195"/>
              <a:gd name="T60" fmla="*/ 32 w 197"/>
              <a:gd name="T61" fmla="*/ 170 h 195"/>
              <a:gd name="T62" fmla="*/ 40 w 197"/>
              <a:gd name="T63" fmla="*/ 166 h 195"/>
              <a:gd name="T64" fmla="*/ 50 w 197"/>
              <a:gd name="T65" fmla="*/ 183 h 195"/>
              <a:gd name="T66" fmla="*/ 61 w 197"/>
              <a:gd name="T67" fmla="*/ 186 h 195"/>
              <a:gd name="T68" fmla="*/ 77 w 197"/>
              <a:gd name="T69" fmla="*/ 191 h 195"/>
              <a:gd name="T70" fmla="*/ 88 w 197"/>
              <a:gd name="T71" fmla="*/ 195 h 195"/>
              <a:gd name="T72" fmla="*/ 99 w 197"/>
              <a:gd name="T73" fmla="*/ 188 h 195"/>
              <a:gd name="T74" fmla="*/ 110 w 197"/>
              <a:gd name="T75" fmla="*/ 195 h 195"/>
              <a:gd name="T76" fmla="*/ 120 w 197"/>
              <a:gd name="T77" fmla="*/ 191 h 195"/>
              <a:gd name="T78" fmla="*/ 137 w 197"/>
              <a:gd name="T79" fmla="*/ 186 h 195"/>
              <a:gd name="T80" fmla="*/ 147 w 197"/>
              <a:gd name="T81" fmla="*/ 183 h 195"/>
              <a:gd name="T82" fmla="*/ 158 w 197"/>
              <a:gd name="T83" fmla="*/ 166 h 195"/>
              <a:gd name="T84" fmla="*/ 166 w 197"/>
              <a:gd name="T85" fmla="*/ 170 h 195"/>
              <a:gd name="T86" fmla="*/ 167 w 197"/>
              <a:gd name="T87" fmla="*/ 157 h 195"/>
              <a:gd name="T88" fmla="*/ 183 w 197"/>
              <a:gd name="T89" fmla="*/ 147 h 195"/>
              <a:gd name="T90" fmla="*/ 188 w 197"/>
              <a:gd name="T91" fmla="*/ 136 h 195"/>
              <a:gd name="T92" fmla="*/ 193 w 197"/>
              <a:gd name="T93" fmla="*/ 119 h 195"/>
              <a:gd name="T94" fmla="*/ 197 w 197"/>
              <a:gd name="T95" fmla="*/ 10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3789266" y="2265932"/>
            <a:ext cx="1914055" cy="1907212"/>
          </a:xfrm>
          <a:custGeom>
            <a:avLst/>
            <a:gdLst>
              <a:gd name="T0" fmla="*/ 189 w 197"/>
              <a:gd name="T1" fmla="*/ 92 h 196"/>
              <a:gd name="T2" fmla="*/ 196 w 197"/>
              <a:gd name="T3" fmla="*/ 80 h 196"/>
              <a:gd name="T4" fmla="*/ 187 w 197"/>
              <a:gd name="T5" fmla="*/ 79 h 196"/>
              <a:gd name="T6" fmla="*/ 189 w 197"/>
              <a:gd name="T7" fmla="*/ 58 h 196"/>
              <a:gd name="T8" fmla="*/ 183 w 197"/>
              <a:gd name="T9" fmla="*/ 50 h 196"/>
              <a:gd name="T10" fmla="*/ 172 w 197"/>
              <a:gd name="T11" fmla="*/ 35 h 196"/>
              <a:gd name="T12" fmla="*/ 165 w 197"/>
              <a:gd name="T13" fmla="*/ 26 h 196"/>
              <a:gd name="T14" fmla="*/ 147 w 197"/>
              <a:gd name="T15" fmla="*/ 21 h 196"/>
              <a:gd name="T16" fmla="*/ 141 w 197"/>
              <a:gd name="T17" fmla="*/ 9 h 196"/>
              <a:gd name="T18" fmla="*/ 135 w 197"/>
              <a:gd name="T19" fmla="*/ 15 h 196"/>
              <a:gd name="T20" fmla="*/ 122 w 197"/>
              <a:gd name="T21" fmla="*/ 4 h 196"/>
              <a:gd name="T22" fmla="*/ 111 w 197"/>
              <a:gd name="T23" fmla="*/ 0 h 196"/>
              <a:gd name="T24" fmla="*/ 98 w 197"/>
              <a:gd name="T25" fmla="*/ 8 h 196"/>
              <a:gd name="T26" fmla="*/ 98 w 197"/>
              <a:gd name="T27" fmla="*/ 8 h 196"/>
              <a:gd name="T28" fmla="*/ 92 w 197"/>
              <a:gd name="T29" fmla="*/ 2 h 196"/>
              <a:gd name="T30" fmla="*/ 81 w 197"/>
              <a:gd name="T31" fmla="*/ 1 h 196"/>
              <a:gd name="T32" fmla="*/ 65 w 197"/>
              <a:gd name="T33" fmla="*/ 14 h 196"/>
              <a:gd name="T34" fmla="*/ 59 w 197"/>
              <a:gd name="T35" fmla="*/ 7 h 196"/>
              <a:gd name="T36" fmla="*/ 53 w 197"/>
              <a:gd name="T37" fmla="*/ 20 h 196"/>
              <a:gd name="T38" fmla="*/ 35 w 197"/>
              <a:gd name="T39" fmla="*/ 23 h 196"/>
              <a:gd name="T40" fmla="*/ 27 w 197"/>
              <a:gd name="T41" fmla="*/ 33 h 196"/>
              <a:gd name="T42" fmla="*/ 16 w 197"/>
              <a:gd name="T43" fmla="*/ 47 h 196"/>
              <a:gd name="T44" fmla="*/ 9 w 197"/>
              <a:gd name="T45" fmla="*/ 55 h 196"/>
              <a:gd name="T46" fmla="*/ 13 w 197"/>
              <a:gd name="T47" fmla="*/ 69 h 196"/>
              <a:gd name="T48" fmla="*/ 4 w 197"/>
              <a:gd name="T49" fmla="*/ 75 h 196"/>
              <a:gd name="T50" fmla="*/ 2 w 197"/>
              <a:gd name="T51" fmla="*/ 88 h 196"/>
              <a:gd name="T52" fmla="*/ 2 w 197"/>
              <a:gd name="T53" fmla="*/ 105 h 196"/>
              <a:gd name="T54" fmla="*/ 4 w 197"/>
              <a:gd name="T55" fmla="*/ 118 h 196"/>
              <a:gd name="T56" fmla="*/ 15 w 197"/>
              <a:gd name="T57" fmla="*/ 132 h 196"/>
              <a:gd name="T58" fmla="*/ 12 w 197"/>
              <a:gd name="T59" fmla="*/ 145 h 196"/>
              <a:gd name="T60" fmla="*/ 21 w 197"/>
              <a:gd name="T61" fmla="*/ 144 h 196"/>
              <a:gd name="T62" fmla="*/ 25 w 197"/>
              <a:gd name="T63" fmla="*/ 163 h 196"/>
              <a:gd name="T64" fmla="*/ 34 w 197"/>
              <a:gd name="T65" fmla="*/ 170 h 196"/>
              <a:gd name="T66" fmla="*/ 48 w 197"/>
              <a:gd name="T67" fmla="*/ 180 h 196"/>
              <a:gd name="T68" fmla="*/ 58 w 197"/>
              <a:gd name="T69" fmla="*/ 187 h 196"/>
              <a:gd name="T70" fmla="*/ 70 w 197"/>
              <a:gd name="T71" fmla="*/ 183 h 196"/>
              <a:gd name="T72" fmla="*/ 78 w 197"/>
              <a:gd name="T73" fmla="*/ 194 h 196"/>
              <a:gd name="T74" fmla="*/ 89 w 197"/>
              <a:gd name="T75" fmla="*/ 194 h 196"/>
              <a:gd name="T76" fmla="*/ 105 w 197"/>
              <a:gd name="T77" fmla="*/ 188 h 196"/>
              <a:gd name="T78" fmla="*/ 108 w 197"/>
              <a:gd name="T79" fmla="*/ 196 h 196"/>
              <a:gd name="T80" fmla="*/ 118 w 197"/>
              <a:gd name="T81" fmla="*/ 186 h 196"/>
              <a:gd name="T82" fmla="*/ 137 w 197"/>
              <a:gd name="T83" fmla="*/ 189 h 196"/>
              <a:gd name="T84" fmla="*/ 147 w 197"/>
              <a:gd name="T85" fmla="*/ 182 h 196"/>
              <a:gd name="T86" fmla="*/ 161 w 197"/>
              <a:gd name="T87" fmla="*/ 172 h 196"/>
              <a:gd name="T88" fmla="*/ 171 w 197"/>
              <a:gd name="T89" fmla="*/ 166 h 196"/>
              <a:gd name="T90" fmla="*/ 176 w 197"/>
              <a:gd name="T91" fmla="*/ 146 h 196"/>
              <a:gd name="T92" fmla="*/ 184 w 197"/>
              <a:gd name="T93" fmla="*/ 148 h 196"/>
              <a:gd name="T94" fmla="*/ 182 w 197"/>
              <a:gd name="T95" fmla="*/ 134 h 196"/>
              <a:gd name="T96" fmla="*/ 193 w 197"/>
              <a:gd name="T97" fmla="*/ 121 h 196"/>
              <a:gd name="T98" fmla="*/ 197 w 197"/>
              <a:gd name="T99" fmla="*/ 11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chemeClr val="bg1"/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2462961" y="2938429"/>
            <a:ext cx="1409206" cy="1400995"/>
          </a:xfrm>
          <a:custGeom>
            <a:avLst/>
            <a:gdLst>
              <a:gd name="T0" fmla="*/ 135 w 145"/>
              <a:gd name="T1" fmla="*/ 77 h 144"/>
              <a:gd name="T2" fmla="*/ 143 w 145"/>
              <a:gd name="T3" fmla="*/ 65 h 144"/>
              <a:gd name="T4" fmla="*/ 143 w 145"/>
              <a:gd name="T5" fmla="*/ 53 h 144"/>
              <a:gd name="T6" fmla="*/ 141 w 145"/>
              <a:gd name="T7" fmla="*/ 51 h 144"/>
              <a:gd name="T8" fmla="*/ 129 w 145"/>
              <a:gd name="T9" fmla="*/ 45 h 144"/>
              <a:gd name="T10" fmla="*/ 135 w 145"/>
              <a:gd name="T11" fmla="*/ 39 h 144"/>
              <a:gd name="T12" fmla="*/ 130 w 145"/>
              <a:gd name="T13" fmla="*/ 28 h 144"/>
              <a:gd name="T14" fmla="*/ 127 w 145"/>
              <a:gd name="T15" fmla="*/ 27 h 144"/>
              <a:gd name="T16" fmla="*/ 113 w 145"/>
              <a:gd name="T17" fmla="*/ 25 h 144"/>
              <a:gd name="T18" fmla="*/ 117 w 145"/>
              <a:gd name="T19" fmla="*/ 15 h 144"/>
              <a:gd name="T20" fmla="*/ 108 w 145"/>
              <a:gd name="T21" fmla="*/ 9 h 144"/>
              <a:gd name="T22" fmla="*/ 101 w 145"/>
              <a:gd name="T23" fmla="*/ 17 h 144"/>
              <a:gd name="T24" fmla="*/ 92 w 145"/>
              <a:gd name="T25" fmla="*/ 13 h 144"/>
              <a:gd name="T26" fmla="*/ 92 w 145"/>
              <a:gd name="T27" fmla="*/ 2 h 144"/>
              <a:gd name="T28" fmla="*/ 82 w 145"/>
              <a:gd name="T29" fmla="*/ 0 h 144"/>
              <a:gd name="T30" fmla="*/ 78 w 145"/>
              <a:gd name="T31" fmla="*/ 10 h 144"/>
              <a:gd name="T32" fmla="*/ 72 w 145"/>
              <a:gd name="T33" fmla="*/ 10 h 144"/>
              <a:gd name="T34" fmla="*/ 66 w 145"/>
              <a:gd name="T35" fmla="*/ 2 h 144"/>
              <a:gd name="T36" fmla="*/ 63 w 145"/>
              <a:gd name="T37" fmla="*/ 0 h 144"/>
              <a:gd name="T38" fmla="*/ 52 w 145"/>
              <a:gd name="T39" fmla="*/ 4 h 144"/>
              <a:gd name="T40" fmla="*/ 45 w 145"/>
              <a:gd name="T41" fmla="*/ 17 h 144"/>
              <a:gd name="T42" fmla="*/ 38 w 145"/>
              <a:gd name="T43" fmla="*/ 9 h 144"/>
              <a:gd name="T44" fmla="*/ 28 w 145"/>
              <a:gd name="T45" fmla="*/ 14 h 144"/>
              <a:gd name="T46" fmla="*/ 32 w 145"/>
              <a:gd name="T47" fmla="*/ 25 h 144"/>
              <a:gd name="T48" fmla="*/ 18 w 145"/>
              <a:gd name="T49" fmla="*/ 27 h 144"/>
              <a:gd name="T50" fmla="*/ 15 w 145"/>
              <a:gd name="T51" fmla="*/ 28 h 144"/>
              <a:gd name="T52" fmla="*/ 10 w 145"/>
              <a:gd name="T53" fmla="*/ 39 h 144"/>
              <a:gd name="T54" fmla="*/ 14 w 145"/>
              <a:gd name="T55" fmla="*/ 52 h 144"/>
              <a:gd name="T56" fmla="*/ 5 w 145"/>
              <a:gd name="T57" fmla="*/ 51 h 144"/>
              <a:gd name="T58" fmla="*/ 2 w 145"/>
              <a:gd name="T59" fmla="*/ 53 h 144"/>
              <a:gd name="T60" fmla="*/ 2 w 145"/>
              <a:gd name="T61" fmla="*/ 65 h 144"/>
              <a:gd name="T62" fmla="*/ 11 w 145"/>
              <a:gd name="T63" fmla="*/ 77 h 144"/>
              <a:gd name="T64" fmla="*/ 0 w 145"/>
              <a:gd name="T65" fmla="*/ 82 h 144"/>
              <a:gd name="T66" fmla="*/ 5 w 145"/>
              <a:gd name="T67" fmla="*/ 93 h 144"/>
              <a:gd name="T68" fmla="*/ 14 w 145"/>
              <a:gd name="T69" fmla="*/ 91 h 144"/>
              <a:gd name="T70" fmla="*/ 17 w 145"/>
              <a:gd name="T71" fmla="*/ 100 h 144"/>
              <a:gd name="T72" fmla="*/ 10 w 145"/>
              <a:gd name="T73" fmla="*/ 108 h 144"/>
              <a:gd name="T74" fmla="*/ 17 w 145"/>
              <a:gd name="T75" fmla="*/ 117 h 144"/>
              <a:gd name="T76" fmla="*/ 26 w 145"/>
              <a:gd name="T77" fmla="*/ 112 h 144"/>
              <a:gd name="T78" fmla="*/ 28 w 145"/>
              <a:gd name="T79" fmla="*/ 127 h 144"/>
              <a:gd name="T80" fmla="*/ 37 w 145"/>
              <a:gd name="T81" fmla="*/ 135 h 144"/>
              <a:gd name="T82" fmla="*/ 40 w 145"/>
              <a:gd name="T83" fmla="*/ 134 h 144"/>
              <a:gd name="T84" fmla="*/ 53 w 145"/>
              <a:gd name="T85" fmla="*/ 131 h 144"/>
              <a:gd name="T86" fmla="*/ 52 w 145"/>
              <a:gd name="T87" fmla="*/ 140 h 144"/>
              <a:gd name="T88" fmla="*/ 63 w 145"/>
              <a:gd name="T89" fmla="*/ 144 h 144"/>
              <a:gd name="T90" fmla="*/ 66 w 145"/>
              <a:gd name="T91" fmla="*/ 142 h 144"/>
              <a:gd name="T92" fmla="*/ 73 w 145"/>
              <a:gd name="T93" fmla="*/ 134 h 144"/>
              <a:gd name="T94" fmla="*/ 80 w 145"/>
              <a:gd name="T95" fmla="*/ 142 h 144"/>
              <a:gd name="T96" fmla="*/ 82 w 145"/>
              <a:gd name="T97" fmla="*/ 144 h 144"/>
              <a:gd name="T98" fmla="*/ 93 w 145"/>
              <a:gd name="T99" fmla="*/ 140 h 144"/>
              <a:gd name="T100" fmla="*/ 101 w 145"/>
              <a:gd name="T101" fmla="*/ 127 h 144"/>
              <a:gd name="T102" fmla="*/ 108 w 145"/>
              <a:gd name="T103" fmla="*/ 136 h 144"/>
              <a:gd name="T104" fmla="*/ 117 w 145"/>
              <a:gd name="T105" fmla="*/ 130 h 144"/>
              <a:gd name="T106" fmla="*/ 113 w 145"/>
              <a:gd name="T107" fmla="*/ 119 h 144"/>
              <a:gd name="T108" fmla="*/ 128 w 145"/>
              <a:gd name="T109" fmla="*/ 117 h 144"/>
              <a:gd name="T110" fmla="*/ 131 w 145"/>
              <a:gd name="T111" fmla="*/ 117 h 144"/>
              <a:gd name="T112" fmla="*/ 135 w 145"/>
              <a:gd name="T113" fmla="*/ 106 h 144"/>
              <a:gd name="T114" fmla="*/ 132 w 145"/>
              <a:gd name="T115" fmla="*/ 92 h 144"/>
              <a:gd name="T116" fmla="*/ 141 w 145"/>
              <a:gd name="T117" fmla="*/ 93 h 144"/>
              <a:gd name="T118" fmla="*/ 143 w 145"/>
              <a:gd name="T119" fmla="*/ 91 h 144"/>
              <a:gd name="T120" fmla="*/ 143 w 145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rgbClr val="FFFF00"/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5652691" y="2958149"/>
            <a:ext cx="1409206" cy="1400995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6855449" y="1635647"/>
            <a:ext cx="1996548" cy="2105450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 cap="rnd">
            <a:noFill/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xmlns="" id="{F13223EF-3C28-CD44-8631-B0D3A78B67DB}"/>
              </a:ext>
            </a:extLst>
          </p:cNvPr>
          <p:cNvSpPr txBox="1"/>
          <p:nvPr/>
        </p:nvSpPr>
        <p:spPr>
          <a:xfrm>
            <a:off x="889902" y="803560"/>
            <a:ext cx="6922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  <a:ea typeface="Nunito Bold" charset="0"/>
                <a:cs typeface="Arima Madurai" pitchFamily="2" charset="77"/>
              </a:rPr>
              <a:t>CAUSAS DE DESPLAZAMIENTO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1076015" y="2525162"/>
            <a:ext cx="150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PERSECUCIÓN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08537" y="3455016"/>
            <a:ext cx="111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ESTUDIOS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207167" y="3034872"/>
            <a:ext cx="107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EMPLEO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865721" y="347398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GUERRA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7103928" y="2365206"/>
            <a:ext cx="149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VIOLACIONES A DDHH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</a:rPr>
              <a:t>PERSONA REFUGIADA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5" y="1398541"/>
            <a:ext cx="8064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Debido a </a:t>
            </a:r>
            <a:r>
              <a:rPr lang="es-ES" dirty="0">
                <a:solidFill>
                  <a:srgbClr val="FF0000"/>
                </a:solidFill>
              </a:rPr>
              <a:t>fundados temores </a:t>
            </a:r>
            <a:r>
              <a:rPr lang="es-ES" dirty="0"/>
              <a:t>de ser </a:t>
            </a:r>
            <a:r>
              <a:rPr lang="es-ES" dirty="0">
                <a:solidFill>
                  <a:srgbClr val="FF0000"/>
                </a:solidFill>
              </a:rPr>
              <a:t>perseguida</a:t>
            </a:r>
            <a:r>
              <a:rPr lang="es-ES" dirty="0"/>
              <a:t> por motivos de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raza, religión, </a:t>
            </a:r>
          </a:p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nacionalidad, pertenencia a determinado grupo social u opiniones políticas, </a:t>
            </a:r>
          </a:p>
          <a:p>
            <a:r>
              <a:rPr lang="es-ES" dirty="0"/>
              <a:t>se encuentre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fuera del país de su nacionalidad </a:t>
            </a:r>
            <a:r>
              <a:rPr lang="es-ES" dirty="0"/>
              <a:t>y </a:t>
            </a:r>
            <a:r>
              <a:rPr lang="es-ES" dirty="0">
                <a:solidFill>
                  <a:srgbClr val="7030A0"/>
                </a:solidFill>
              </a:rPr>
              <a:t>no pueda </a:t>
            </a:r>
            <a:r>
              <a:rPr lang="es-ES" dirty="0"/>
              <a:t>o, a causa de dichos temores, </a:t>
            </a:r>
            <a:r>
              <a:rPr lang="es-ES" dirty="0">
                <a:solidFill>
                  <a:srgbClr val="7030A0"/>
                </a:solidFill>
              </a:rPr>
              <a:t>no quiera </a:t>
            </a:r>
            <a:r>
              <a:rPr lang="es-ES" dirty="0"/>
              <a:t>acogerse a la </a:t>
            </a:r>
            <a:r>
              <a:rPr lang="es-ES" sz="2400" dirty="0">
                <a:solidFill>
                  <a:srgbClr val="7030A0"/>
                </a:solidFill>
              </a:rPr>
              <a:t>protección</a:t>
            </a:r>
            <a:r>
              <a:rPr lang="es-ES" dirty="0"/>
              <a:t> de tal país; </a:t>
            </a:r>
          </a:p>
          <a:p>
            <a:r>
              <a:rPr lang="es-ES" dirty="0"/>
              <a:t>o que, careciendo de nacionalidad y hallándose, a consecuencia de tales </a:t>
            </a:r>
          </a:p>
          <a:p>
            <a:r>
              <a:rPr lang="es-ES" dirty="0"/>
              <a:t>acontecimientos, fuera del país donde antes tuviera su residencia habitual, </a:t>
            </a:r>
          </a:p>
          <a:p>
            <a:r>
              <a:rPr lang="es-ES" dirty="0"/>
              <a:t>no pueda o, a causa de dichos temores, no quiera regresar a él. </a:t>
            </a:r>
          </a:p>
          <a:p>
            <a:pPr algn="r"/>
            <a:r>
              <a:rPr lang="es-E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(Convención 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1951 + </a:t>
            </a:r>
            <a:r>
              <a:rPr lang="es-E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Protocolo 1967)</a:t>
            </a:r>
            <a:endParaRPr lang="es-CL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47B7F7-A851-4CE7-BAB8-B10E61EB0275}"/>
              </a:ext>
            </a:extLst>
          </p:cNvPr>
          <p:cNvSpPr txBox="1"/>
          <p:nvPr/>
        </p:nvSpPr>
        <p:spPr>
          <a:xfrm>
            <a:off x="3808850" y="4083918"/>
            <a:ext cx="501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0070C0"/>
                </a:solidFill>
              </a:rPr>
              <a:t>PROTECCIÓN INTERNACIONAL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25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</a:rPr>
              <a:t>PERSONA REFUGIADA II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5" y="1398541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considera también como refugiada a las personas </a:t>
            </a:r>
            <a:r>
              <a:rPr lang="es-ES" dirty="0">
                <a:solidFill>
                  <a:srgbClr val="0070C0"/>
                </a:solidFill>
              </a:rPr>
              <a:t>que han huido de sus países </a:t>
            </a:r>
            <a:r>
              <a:rPr lang="es-ES" dirty="0"/>
              <a:t>porque su </a:t>
            </a:r>
            <a:r>
              <a:rPr lang="es-ES" dirty="0">
                <a:solidFill>
                  <a:srgbClr val="C00000"/>
                </a:solidFill>
              </a:rPr>
              <a:t>vida, seguridad o libertad</a:t>
            </a:r>
            <a:r>
              <a:rPr lang="es-ES" dirty="0"/>
              <a:t> han sido </a:t>
            </a:r>
            <a:r>
              <a:rPr lang="es-ES" dirty="0">
                <a:solidFill>
                  <a:schemeClr val="accent6"/>
                </a:solidFill>
              </a:rPr>
              <a:t>amenazadas</a:t>
            </a:r>
            <a:r>
              <a:rPr lang="es-ES" dirty="0"/>
              <a:t> por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la violencia generalizada, la agresión extranjera, los conflictos internos, la violación masiva de los derechos humanos u otras circunstancias que hayan perturbado gravemente el orden público.</a:t>
            </a:r>
            <a:r>
              <a:rPr lang="es-ES" dirty="0"/>
              <a:t> </a:t>
            </a:r>
          </a:p>
          <a:p>
            <a:pPr lvl="2" algn="r"/>
            <a:r>
              <a:rPr lang="es-E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(Definición 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</a:t>
            </a:r>
            <a:r>
              <a:rPr lang="es-E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Declaración de Cartagena)</a:t>
            </a:r>
            <a:endParaRPr lang="es-CL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47B7F7-A851-4CE7-BAB8-B10E61EB0275}"/>
              </a:ext>
            </a:extLst>
          </p:cNvPr>
          <p:cNvSpPr txBox="1"/>
          <p:nvPr/>
        </p:nvSpPr>
        <p:spPr>
          <a:xfrm>
            <a:off x="3808850" y="4083918"/>
            <a:ext cx="501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0070C0"/>
                </a:solidFill>
              </a:rPr>
              <a:t>NO DEVOLUCIÓN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94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981964"/>
            <a:ext cx="3383868" cy="225591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55576" y="1443845"/>
            <a:ext cx="38884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/>
                </a:solidFill>
              </a:rPr>
              <a:t>Acceso al </a:t>
            </a:r>
            <a:r>
              <a:rPr lang="es-CL" sz="2000" b="1" dirty="0">
                <a:solidFill>
                  <a:schemeClr val="accent6"/>
                </a:solidFill>
              </a:rPr>
              <a:t>territorio</a:t>
            </a:r>
            <a:r>
              <a:rPr lang="es-CL" sz="2000" b="1" dirty="0">
                <a:solidFill>
                  <a:schemeClr val="bg1"/>
                </a:solidFill>
              </a:rPr>
              <a:t>: </a:t>
            </a:r>
            <a:r>
              <a:rPr lang="es-CL" sz="2000" dirty="0">
                <a:solidFill>
                  <a:schemeClr val="bg1"/>
                </a:solidFill>
              </a:rPr>
              <a:t>prohibición de rechazo en frontera, identificación de necesidades de protección, referencia al sistema de asilo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/>
                </a:solidFill>
              </a:rPr>
              <a:t>Acceso a un </a:t>
            </a:r>
            <a:r>
              <a:rPr lang="es-CL" sz="2000" b="1" dirty="0">
                <a:solidFill>
                  <a:srgbClr val="FFFF00"/>
                </a:solidFill>
              </a:rPr>
              <a:t>procedimiento</a:t>
            </a:r>
            <a:r>
              <a:rPr lang="es-CL" sz="2000" b="1" dirty="0">
                <a:solidFill>
                  <a:schemeClr val="bg1"/>
                </a:solidFill>
              </a:rPr>
              <a:t> </a:t>
            </a:r>
            <a:r>
              <a:rPr lang="es-CL" sz="2000" dirty="0">
                <a:solidFill>
                  <a:schemeClr val="bg1"/>
                </a:solidFill>
              </a:rPr>
              <a:t>de reconocimiento de la condición de refugiado (distintos tipos)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/>
                </a:solidFill>
              </a:rPr>
              <a:t>Acceso a </a:t>
            </a:r>
            <a:r>
              <a:rPr lang="es-CL" sz="2000" b="1" dirty="0">
                <a:solidFill>
                  <a:srgbClr val="00B0F0"/>
                </a:solidFill>
              </a:rPr>
              <a:t>derechos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FF0000"/>
                </a:solidFill>
              </a:rPr>
              <a:t>No devolución</a:t>
            </a:r>
          </a:p>
          <a:p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27584" y="939789"/>
            <a:ext cx="32472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50000"/>
                  </a:schemeClr>
                </a:solidFill>
              </a:rPr>
              <a:t>Derechos y obligaciones</a:t>
            </a:r>
          </a:p>
        </p:txBody>
      </p:sp>
    </p:spTree>
    <p:extLst>
      <p:ext uri="{BB962C8B-B14F-4D97-AF65-F5344CB8AC3E}">
        <p14:creationId xmlns:p14="http://schemas.microsoft.com/office/powerpoint/2010/main" val="130700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203598"/>
            <a:ext cx="8784976" cy="371908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/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xmlns="" id="{CDD55738-DA08-4B17-AD87-3171C28F493E}"/>
              </a:ext>
            </a:extLst>
          </p:cNvPr>
          <p:cNvSpPr txBox="1"/>
          <p:nvPr/>
        </p:nvSpPr>
        <p:spPr>
          <a:xfrm>
            <a:off x="1475656" y="238328"/>
            <a:ext cx="597666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SITUACIÓN GLOBAL</a:t>
            </a:r>
          </a:p>
        </p:txBody>
      </p:sp>
    </p:spTree>
    <p:extLst>
      <p:ext uri="{BB962C8B-B14F-4D97-AF65-F5344CB8AC3E}">
        <p14:creationId xmlns:p14="http://schemas.microsoft.com/office/powerpoint/2010/main" val="291513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64;p31"/>
          <p:cNvSpPr txBox="1">
            <a:spLocks/>
          </p:cNvSpPr>
          <p:nvPr/>
        </p:nvSpPr>
        <p:spPr>
          <a:xfrm>
            <a:off x="107504" y="771550"/>
            <a:ext cx="2296500" cy="1479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es-CL" sz="2400" b="1" dirty="0">
                <a:solidFill>
                  <a:srgbClr val="FFFF00"/>
                </a:solidFill>
              </a:rPr>
              <a:t>40%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CL" sz="1200" dirty="0">
                <a:solidFill>
                  <a:schemeClr val="accent1">
                    <a:lumMod val="50000"/>
                  </a:schemeClr>
                </a:solidFill>
              </a:rPr>
              <a:t>SON NIÑOS, NIÑAS Y ADOLESCENTES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Se estima que entre 30 y 34 millones son NNA</a:t>
            </a:r>
            <a:endParaRPr lang="es-CL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Google Shape;2065;p31"/>
          <p:cNvSpPr txBox="1">
            <a:spLocks/>
          </p:cNvSpPr>
          <p:nvPr/>
        </p:nvSpPr>
        <p:spPr>
          <a:xfrm>
            <a:off x="2915816" y="782152"/>
            <a:ext cx="2479725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1400" b="1" dirty="0">
                <a:solidFill>
                  <a:srgbClr val="0070C0"/>
                </a:solidFill>
              </a:rPr>
              <a:t>2 MILL SOLICITUDES DE ASILO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CL" sz="1200" dirty="0">
                <a:solidFill>
                  <a:schemeClr val="accent1">
                    <a:lumMod val="50000"/>
                  </a:schemeClr>
                </a:solidFill>
              </a:rPr>
              <a:t>Estados Unidos (310mil)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CL" sz="1200" dirty="0">
                <a:solidFill>
                  <a:schemeClr val="accent1">
                    <a:lumMod val="50000"/>
                  </a:schemeClr>
                </a:solidFill>
              </a:rPr>
              <a:t>Perú (259.8mil)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CL" sz="1200" dirty="0">
                <a:solidFill>
                  <a:schemeClr val="accent1">
                    <a:lumMod val="50000"/>
                  </a:schemeClr>
                </a:solidFill>
              </a:rPr>
              <a:t>Alemania (142.5mil)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CL" sz="1200" dirty="0">
                <a:solidFill>
                  <a:schemeClr val="accent1">
                    <a:lumMod val="50000"/>
                  </a:schemeClr>
                </a:solidFill>
              </a:rPr>
              <a:t>Francia (123.9mil)</a:t>
            </a:r>
          </a:p>
        </p:txBody>
      </p:sp>
      <p:sp>
        <p:nvSpPr>
          <p:cNvPr id="7" name="Google Shape;2067;p31"/>
          <p:cNvSpPr txBox="1">
            <a:spLocks/>
          </p:cNvSpPr>
          <p:nvPr/>
        </p:nvSpPr>
        <p:spPr>
          <a:xfrm>
            <a:off x="1006288" y="3023604"/>
            <a:ext cx="2296500" cy="1479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CL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3892A9-D746-472B-B3A1-EB549B350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75" y="2537524"/>
            <a:ext cx="2479725" cy="2523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D0FD93-F301-414D-80BC-ABBB412A4DA0}"/>
              </a:ext>
            </a:extLst>
          </p:cNvPr>
          <p:cNvSpPr txBox="1"/>
          <p:nvPr/>
        </p:nvSpPr>
        <p:spPr>
          <a:xfrm>
            <a:off x="1349768" y="2363460"/>
            <a:ext cx="210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PAÍSES DE ORIGEN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A390CD-C42A-42BD-886A-CE31902BB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624" y="2639024"/>
            <a:ext cx="2178450" cy="23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3C6AAE-97E3-4474-A57B-FE4AFCF9F5B3}"/>
              </a:ext>
            </a:extLst>
          </p:cNvPr>
          <p:cNvSpPr txBox="1"/>
          <p:nvPr/>
        </p:nvSpPr>
        <p:spPr>
          <a:xfrm>
            <a:off x="6122660" y="2387084"/>
            <a:ext cx="207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00B050"/>
                </a:solidFill>
              </a:rPr>
              <a:t>PAÍSES DE DESTINO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Google Shape;2065;p31">
            <a:extLst>
              <a:ext uri="{FF2B5EF4-FFF2-40B4-BE49-F238E27FC236}">
                <a16:creationId xmlns:a16="http://schemas.microsoft.com/office/drawing/2014/main" xmlns="" id="{4E0FF57D-D698-4B5C-AC5A-8645414794F4}"/>
              </a:ext>
            </a:extLst>
          </p:cNvPr>
          <p:cNvSpPr txBox="1">
            <a:spLocks/>
          </p:cNvSpPr>
          <p:nvPr/>
        </p:nvSpPr>
        <p:spPr>
          <a:xfrm>
            <a:off x="5730290" y="782152"/>
            <a:ext cx="2479725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2400" b="1" dirty="0">
                <a:solidFill>
                  <a:srgbClr val="FFFF00"/>
                </a:solidFill>
              </a:rPr>
              <a:t>73%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CL" sz="1200" dirty="0">
                <a:solidFill>
                  <a:schemeClr val="accent1">
                    <a:lumMod val="50000"/>
                  </a:schemeClr>
                </a:solidFill>
              </a:rPr>
              <a:t>Permanecen en países vecinos al país de origen</a:t>
            </a:r>
          </a:p>
        </p:txBody>
      </p:sp>
    </p:spTree>
    <p:extLst>
      <p:ext uri="{BB962C8B-B14F-4D97-AF65-F5344CB8AC3E}">
        <p14:creationId xmlns:p14="http://schemas.microsoft.com/office/powerpoint/2010/main" val="2452178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7D25836F67646A98C66F1CDD61673" ma:contentTypeVersion="13" ma:contentTypeDescription="Create a new document." ma:contentTypeScope="" ma:versionID="68cb6f57e22580e70ca6b9b29c20ff86">
  <xsd:schema xmlns:xsd="http://www.w3.org/2001/XMLSchema" xmlns:xs="http://www.w3.org/2001/XMLSchema" xmlns:p="http://schemas.microsoft.com/office/2006/metadata/properties" xmlns:ns3="6df68d03-0d94-44b1-a9a2-765e7690f201" xmlns:ns4="1d8ebf77-cd33-4f18-bb2b-d077fe339d9a" targetNamespace="http://schemas.microsoft.com/office/2006/metadata/properties" ma:root="true" ma:fieldsID="7df98927929030bbe219154770bc7e5b" ns3:_="" ns4:_="">
    <xsd:import namespace="6df68d03-0d94-44b1-a9a2-765e7690f201"/>
    <xsd:import namespace="1d8ebf77-cd33-4f18-bb2b-d077fe339d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8d03-0d94-44b1-a9a2-765e7690f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ebf77-cd33-4f18-bb2b-d077fe339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FBA7A0-8B68-47E3-AB89-12F153F50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f68d03-0d94-44b1-a9a2-765e7690f201"/>
    <ds:schemaRef ds:uri="1d8ebf77-cd33-4f18-bb2b-d077fe339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4B7D5E-6C85-4FE4-98B5-8E4181738D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127C86-B722-4B77-BF6B-D2E67730BDB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d8ebf77-cd33-4f18-bb2b-d077fe339d9a"/>
    <ds:schemaRef ds:uri="6df68d03-0d94-44b1-a9a2-765e7690f20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354</Words>
  <Application>Microsoft Macintosh PowerPoint</Application>
  <PresentationFormat>Presentación en pantalla (16:9)</PresentationFormat>
  <Paragraphs>63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Arima Madurai</vt:lpstr>
      <vt:lpstr>Arima Madurai Light</vt:lpstr>
      <vt:lpstr>Biome Light</vt:lpstr>
      <vt:lpstr>Calibri</vt:lpstr>
      <vt:lpstr>Nunito Bold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Vincent Paz</dc:creator>
  <cp:lastModifiedBy>Usuario de Microsoft Office</cp:lastModifiedBy>
  <cp:revision>42</cp:revision>
  <dcterms:created xsi:type="dcterms:W3CDTF">2020-06-04T23:33:58Z</dcterms:created>
  <dcterms:modified xsi:type="dcterms:W3CDTF">2020-08-04T13:48:44Z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0x010100C6B7D25836F67646A98C66F1CDD61673</vt:lpwstr>
  </property>
</Properties>
</file>