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9" r:id="rId4"/>
    <p:sldId id="262" r:id="rId5"/>
    <p:sldId id="258" r:id="rId6"/>
    <p:sldId id="278" r:id="rId7"/>
    <p:sldId id="279" r:id="rId8"/>
    <p:sldId id="264" r:id="rId9"/>
    <p:sldId id="263" r:id="rId10"/>
    <p:sldId id="280" r:id="rId11"/>
    <p:sldId id="267" r:id="rId12"/>
    <p:sldId id="270" r:id="rId13"/>
    <p:sldId id="275" r:id="rId14"/>
    <p:sldId id="281" r:id="rId15"/>
    <p:sldId id="266" r:id="rId16"/>
  </p:sldIdLst>
  <p:sldSz cx="9144000" cy="5143500" type="screen16x9"/>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1" autoAdjust="0"/>
    <p:restoredTop sz="94674"/>
  </p:normalViewPr>
  <p:slideViewPr>
    <p:cSldViewPr>
      <p:cViewPr>
        <p:scale>
          <a:sx n="110" d="100"/>
          <a:sy n="110" d="100"/>
        </p:scale>
        <p:origin x="2120" y="106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41DEAF-8F59-4413-82DA-E7A8D1581AAE}" type="datetimeFigureOut">
              <a:rPr lang="es-CL" smtClean="0"/>
              <a:t>05-08-20</a:t>
            </a:fld>
            <a:endParaRPr lang="es-CL"/>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9832D0-21B7-4DF3-ACB3-9CA73B9177C0}" type="slidenum">
              <a:rPr lang="es-CL" smtClean="0"/>
              <a:t>‹Nr.›</a:t>
            </a:fld>
            <a:endParaRPr lang="es-CL"/>
          </a:p>
        </p:txBody>
      </p:sp>
    </p:spTree>
    <p:extLst>
      <p:ext uri="{BB962C8B-B14F-4D97-AF65-F5344CB8AC3E}">
        <p14:creationId xmlns:p14="http://schemas.microsoft.com/office/powerpoint/2010/main" val="557438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B9832D0-21B7-4DF3-ACB3-9CA73B9177C0}" type="slidenum">
              <a:rPr lang="es-CL" smtClean="0"/>
              <a:t>10</a:t>
            </a:fld>
            <a:endParaRPr lang="es-CL"/>
          </a:p>
        </p:txBody>
      </p:sp>
    </p:spTree>
    <p:extLst>
      <p:ext uri="{BB962C8B-B14F-4D97-AF65-F5344CB8AC3E}">
        <p14:creationId xmlns:p14="http://schemas.microsoft.com/office/powerpoint/2010/main" val="1631633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Fotografía:</a:t>
            </a:r>
            <a:r>
              <a:rPr lang="es-ES" baseline="0" dirty="0" smtClean="0"/>
              <a:t> José Francisco Zúñiga, Agencia 1.</a:t>
            </a:r>
            <a:endParaRPr lang="es-ES" dirty="0"/>
          </a:p>
        </p:txBody>
      </p:sp>
      <p:sp>
        <p:nvSpPr>
          <p:cNvPr id="4" name="Marcador de número de diapositiva 3"/>
          <p:cNvSpPr>
            <a:spLocks noGrp="1"/>
          </p:cNvSpPr>
          <p:nvPr>
            <p:ph type="sldNum" sz="quarter" idx="10"/>
          </p:nvPr>
        </p:nvSpPr>
        <p:spPr/>
        <p:txBody>
          <a:bodyPr/>
          <a:lstStyle/>
          <a:p>
            <a:fld id="{5B9832D0-21B7-4DF3-ACB3-9CA73B9177C0}" type="slidenum">
              <a:rPr lang="es-CL" smtClean="0"/>
              <a:t>11</a:t>
            </a:fld>
            <a:endParaRPr lang="es-CL"/>
          </a:p>
        </p:txBody>
      </p:sp>
    </p:spTree>
    <p:extLst>
      <p:ext uri="{BB962C8B-B14F-4D97-AF65-F5344CB8AC3E}">
        <p14:creationId xmlns:p14="http://schemas.microsoft.com/office/powerpoint/2010/main" val="2389098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p>
            <a:fld id="{1693477C-D44B-4CC0-B7B0-6F7928D7437A}" type="datetimeFigureOut">
              <a:rPr lang="es-CL" smtClean="0"/>
              <a:t>05-08-20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F8C90468-8041-42AD-8D5C-9F5E95A97A7F}" type="slidenum">
              <a:rPr lang="es-CL" smtClean="0"/>
              <a:t>‹Nr.›</a:t>
            </a:fld>
            <a:endParaRPr lang="es-CL"/>
          </a:p>
        </p:txBody>
      </p:sp>
    </p:spTree>
    <p:extLst>
      <p:ext uri="{BB962C8B-B14F-4D97-AF65-F5344CB8AC3E}">
        <p14:creationId xmlns:p14="http://schemas.microsoft.com/office/powerpoint/2010/main" val="3683402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1693477C-D44B-4CC0-B7B0-6F7928D7437A}" type="datetimeFigureOut">
              <a:rPr lang="es-CL" smtClean="0"/>
              <a:t>05-08-20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F8C90468-8041-42AD-8D5C-9F5E95A97A7F}" type="slidenum">
              <a:rPr lang="es-CL" smtClean="0"/>
              <a:t>‹Nr.›</a:t>
            </a:fld>
            <a:endParaRPr lang="es-CL"/>
          </a:p>
        </p:txBody>
      </p:sp>
    </p:spTree>
    <p:extLst>
      <p:ext uri="{BB962C8B-B14F-4D97-AF65-F5344CB8AC3E}">
        <p14:creationId xmlns:p14="http://schemas.microsoft.com/office/powerpoint/2010/main" val="2589267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79"/>
            <a:ext cx="2057400" cy="4388644"/>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57200" y="205979"/>
            <a:ext cx="6019800" cy="43886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1693477C-D44B-4CC0-B7B0-6F7928D7437A}" type="datetimeFigureOut">
              <a:rPr lang="es-CL" smtClean="0"/>
              <a:t>05-08-20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F8C90468-8041-42AD-8D5C-9F5E95A97A7F}" type="slidenum">
              <a:rPr lang="es-CL" smtClean="0"/>
              <a:t>‹Nr.›</a:t>
            </a:fld>
            <a:endParaRPr lang="es-CL"/>
          </a:p>
        </p:txBody>
      </p:sp>
    </p:spTree>
    <p:extLst>
      <p:ext uri="{BB962C8B-B14F-4D97-AF65-F5344CB8AC3E}">
        <p14:creationId xmlns:p14="http://schemas.microsoft.com/office/powerpoint/2010/main" val="3469127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1693477C-D44B-4CC0-B7B0-6F7928D7437A}" type="datetimeFigureOut">
              <a:rPr lang="es-CL" smtClean="0"/>
              <a:t>05-08-20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F8C90468-8041-42AD-8D5C-9F5E95A97A7F}" type="slidenum">
              <a:rPr lang="es-CL" smtClean="0"/>
              <a:t>‹Nr.›</a:t>
            </a:fld>
            <a:endParaRPr lang="es-CL"/>
          </a:p>
        </p:txBody>
      </p:sp>
    </p:spTree>
    <p:extLst>
      <p:ext uri="{BB962C8B-B14F-4D97-AF65-F5344CB8AC3E}">
        <p14:creationId xmlns:p14="http://schemas.microsoft.com/office/powerpoint/2010/main" val="1061753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693477C-D44B-4CC0-B7B0-6F7928D7437A}" type="datetimeFigureOut">
              <a:rPr lang="es-CL" smtClean="0"/>
              <a:t>05-08-20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F8C90468-8041-42AD-8D5C-9F5E95A97A7F}" type="slidenum">
              <a:rPr lang="es-CL" smtClean="0"/>
              <a:t>‹Nr.›</a:t>
            </a:fld>
            <a:endParaRPr lang="es-CL"/>
          </a:p>
        </p:txBody>
      </p:sp>
    </p:spTree>
    <p:extLst>
      <p:ext uri="{BB962C8B-B14F-4D97-AF65-F5344CB8AC3E}">
        <p14:creationId xmlns:p14="http://schemas.microsoft.com/office/powerpoint/2010/main" val="2443710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fecha"/>
          <p:cNvSpPr>
            <a:spLocks noGrp="1"/>
          </p:cNvSpPr>
          <p:nvPr>
            <p:ph type="dt" sz="half" idx="10"/>
          </p:nvPr>
        </p:nvSpPr>
        <p:spPr/>
        <p:txBody>
          <a:bodyPr/>
          <a:lstStyle/>
          <a:p>
            <a:fld id="{1693477C-D44B-4CC0-B7B0-6F7928D7437A}" type="datetimeFigureOut">
              <a:rPr lang="es-CL" smtClean="0"/>
              <a:t>05-08-20</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F8C90468-8041-42AD-8D5C-9F5E95A97A7F}" type="slidenum">
              <a:rPr lang="es-CL" smtClean="0"/>
              <a:t>‹Nr.›</a:t>
            </a:fld>
            <a:endParaRPr lang="es-CL"/>
          </a:p>
        </p:txBody>
      </p:sp>
    </p:spTree>
    <p:extLst>
      <p:ext uri="{BB962C8B-B14F-4D97-AF65-F5344CB8AC3E}">
        <p14:creationId xmlns:p14="http://schemas.microsoft.com/office/powerpoint/2010/main" val="834620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6 Marcador de fecha"/>
          <p:cNvSpPr>
            <a:spLocks noGrp="1"/>
          </p:cNvSpPr>
          <p:nvPr>
            <p:ph type="dt" sz="half" idx="10"/>
          </p:nvPr>
        </p:nvSpPr>
        <p:spPr/>
        <p:txBody>
          <a:bodyPr/>
          <a:lstStyle/>
          <a:p>
            <a:fld id="{1693477C-D44B-4CC0-B7B0-6F7928D7437A}" type="datetimeFigureOut">
              <a:rPr lang="es-CL" smtClean="0"/>
              <a:t>05-08-20</a:t>
            </a:fld>
            <a:endParaRPr lang="es-CL"/>
          </a:p>
        </p:txBody>
      </p:sp>
      <p:sp>
        <p:nvSpPr>
          <p:cNvPr id="8" name="7 Marcador de pie de página"/>
          <p:cNvSpPr>
            <a:spLocks noGrp="1"/>
          </p:cNvSpPr>
          <p:nvPr>
            <p:ph type="ftr" sz="quarter" idx="11"/>
          </p:nvPr>
        </p:nvSpPr>
        <p:spPr/>
        <p:txBody>
          <a:bodyPr/>
          <a:lstStyle/>
          <a:p>
            <a:endParaRPr lang="es-CL"/>
          </a:p>
        </p:txBody>
      </p:sp>
      <p:sp>
        <p:nvSpPr>
          <p:cNvPr id="9" name="8 Marcador de número de diapositiva"/>
          <p:cNvSpPr>
            <a:spLocks noGrp="1"/>
          </p:cNvSpPr>
          <p:nvPr>
            <p:ph type="sldNum" sz="quarter" idx="12"/>
          </p:nvPr>
        </p:nvSpPr>
        <p:spPr/>
        <p:txBody>
          <a:bodyPr/>
          <a:lstStyle/>
          <a:p>
            <a:fld id="{F8C90468-8041-42AD-8D5C-9F5E95A97A7F}" type="slidenum">
              <a:rPr lang="es-CL" smtClean="0"/>
              <a:t>‹Nr.›</a:t>
            </a:fld>
            <a:endParaRPr lang="es-CL"/>
          </a:p>
        </p:txBody>
      </p:sp>
    </p:spTree>
    <p:extLst>
      <p:ext uri="{BB962C8B-B14F-4D97-AF65-F5344CB8AC3E}">
        <p14:creationId xmlns:p14="http://schemas.microsoft.com/office/powerpoint/2010/main" val="4124294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fecha"/>
          <p:cNvSpPr>
            <a:spLocks noGrp="1"/>
          </p:cNvSpPr>
          <p:nvPr>
            <p:ph type="dt" sz="half" idx="10"/>
          </p:nvPr>
        </p:nvSpPr>
        <p:spPr/>
        <p:txBody>
          <a:bodyPr/>
          <a:lstStyle/>
          <a:p>
            <a:fld id="{1693477C-D44B-4CC0-B7B0-6F7928D7437A}" type="datetimeFigureOut">
              <a:rPr lang="es-CL" smtClean="0"/>
              <a:t>05-08-20</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F8C90468-8041-42AD-8D5C-9F5E95A97A7F}" type="slidenum">
              <a:rPr lang="es-CL" smtClean="0"/>
              <a:t>‹Nr.›</a:t>
            </a:fld>
            <a:endParaRPr lang="es-CL"/>
          </a:p>
        </p:txBody>
      </p:sp>
    </p:spTree>
    <p:extLst>
      <p:ext uri="{BB962C8B-B14F-4D97-AF65-F5344CB8AC3E}">
        <p14:creationId xmlns:p14="http://schemas.microsoft.com/office/powerpoint/2010/main" val="4033445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693477C-D44B-4CC0-B7B0-6F7928D7437A}" type="datetimeFigureOut">
              <a:rPr lang="es-CL" smtClean="0"/>
              <a:t>05-08-20</a:t>
            </a:fld>
            <a:endParaRPr lang="es-CL"/>
          </a:p>
        </p:txBody>
      </p:sp>
      <p:sp>
        <p:nvSpPr>
          <p:cNvPr id="3" name="2 Marcador de pie de página"/>
          <p:cNvSpPr>
            <a:spLocks noGrp="1"/>
          </p:cNvSpPr>
          <p:nvPr>
            <p:ph type="ftr" sz="quarter" idx="11"/>
          </p:nvPr>
        </p:nvSpPr>
        <p:spPr/>
        <p:txBody>
          <a:bodyPr/>
          <a:lstStyle/>
          <a:p>
            <a:endParaRPr lang="es-CL"/>
          </a:p>
        </p:txBody>
      </p:sp>
      <p:sp>
        <p:nvSpPr>
          <p:cNvPr id="4" name="3 Marcador de número de diapositiva"/>
          <p:cNvSpPr>
            <a:spLocks noGrp="1"/>
          </p:cNvSpPr>
          <p:nvPr>
            <p:ph type="sldNum" sz="quarter" idx="12"/>
          </p:nvPr>
        </p:nvSpPr>
        <p:spPr/>
        <p:txBody>
          <a:bodyPr/>
          <a:lstStyle/>
          <a:p>
            <a:fld id="{F8C90468-8041-42AD-8D5C-9F5E95A97A7F}" type="slidenum">
              <a:rPr lang="es-CL" smtClean="0"/>
              <a:t>‹Nr.›</a:t>
            </a:fld>
            <a:endParaRPr lang="es-CL"/>
          </a:p>
        </p:txBody>
      </p:sp>
    </p:spTree>
    <p:extLst>
      <p:ext uri="{BB962C8B-B14F-4D97-AF65-F5344CB8AC3E}">
        <p14:creationId xmlns:p14="http://schemas.microsoft.com/office/powerpoint/2010/main" val="2385473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693477C-D44B-4CC0-B7B0-6F7928D7437A}" type="datetimeFigureOut">
              <a:rPr lang="es-CL" smtClean="0"/>
              <a:t>05-08-20</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F8C90468-8041-42AD-8D5C-9F5E95A97A7F}" type="slidenum">
              <a:rPr lang="es-CL" smtClean="0"/>
              <a:t>‹Nr.›</a:t>
            </a:fld>
            <a:endParaRPr lang="es-CL"/>
          </a:p>
        </p:txBody>
      </p:sp>
    </p:spTree>
    <p:extLst>
      <p:ext uri="{BB962C8B-B14F-4D97-AF65-F5344CB8AC3E}">
        <p14:creationId xmlns:p14="http://schemas.microsoft.com/office/powerpoint/2010/main" val="1011350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693477C-D44B-4CC0-B7B0-6F7928D7437A}" type="datetimeFigureOut">
              <a:rPr lang="es-CL" smtClean="0"/>
              <a:t>05-08-20</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F8C90468-8041-42AD-8D5C-9F5E95A97A7F}" type="slidenum">
              <a:rPr lang="es-CL" smtClean="0"/>
              <a:t>‹Nr.›</a:t>
            </a:fld>
            <a:endParaRPr lang="es-CL"/>
          </a:p>
        </p:txBody>
      </p:sp>
    </p:spTree>
    <p:extLst>
      <p:ext uri="{BB962C8B-B14F-4D97-AF65-F5344CB8AC3E}">
        <p14:creationId xmlns:p14="http://schemas.microsoft.com/office/powerpoint/2010/main" val="8018812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693477C-D44B-4CC0-B7B0-6F7928D7437A}" type="datetimeFigureOut">
              <a:rPr lang="es-CL" smtClean="0"/>
              <a:t>05-08-20</a:t>
            </a:fld>
            <a:endParaRPr lang="es-CL"/>
          </a:p>
        </p:txBody>
      </p:sp>
      <p:sp>
        <p:nvSpPr>
          <p:cNvPr id="5" name="4 Marcador de pie de página"/>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5 Marcador de número de diapositiva"/>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8C90468-8041-42AD-8D5C-9F5E95A97A7F}" type="slidenum">
              <a:rPr lang="es-CL" smtClean="0"/>
              <a:t>‹Nr.›</a:t>
            </a:fld>
            <a:endParaRPr lang="es-CL"/>
          </a:p>
        </p:txBody>
      </p:sp>
    </p:spTree>
    <p:extLst>
      <p:ext uri="{BB962C8B-B14F-4D97-AF65-F5344CB8AC3E}">
        <p14:creationId xmlns:p14="http://schemas.microsoft.com/office/powerpoint/2010/main" val="2352504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4 CuadroTexto"/>
          <p:cNvSpPr txBox="1"/>
          <p:nvPr/>
        </p:nvSpPr>
        <p:spPr>
          <a:xfrm>
            <a:off x="4644008" y="1851670"/>
            <a:ext cx="4074941" cy="461665"/>
          </a:xfrm>
          <a:prstGeom prst="rect">
            <a:avLst/>
          </a:prstGeom>
          <a:noFill/>
        </p:spPr>
        <p:txBody>
          <a:bodyPr wrap="square" rtlCol="0">
            <a:spAutoFit/>
          </a:bodyPr>
          <a:lstStyle/>
          <a:p>
            <a:r>
              <a:rPr lang="es-CL" sz="2400" b="1" dirty="0" smtClean="0">
                <a:solidFill>
                  <a:schemeClr val="bg1"/>
                </a:solidFill>
              </a:rPr>
              <a:t>Dra. Ximena Póo Figueroa</a:t>
            </a:r>
            <a:endParaRPr lang="es-CL" sz="2400" b="1" dirty="0">
              <a:solidFill>
                <a:schemeClr val="bg1"/>
              </a:solidFill>
            </a:endParaRPr>
          </a:p>
        </p:txBody>
      </p:sp>
      <p:sp>
        <p:nvSpPr>
          <p:cNvPr id="6" name="5 CuadroTexto"/>
          <p:cNvSpPr txBox="1"/>
          <p:nvPr/>
        </p:nvSpPr>
        <p:spPr>
          <a:xfrm>
            <a:off x="4654453" y="2342926"/>
            <a:ext cx="3816424" cy="1938992"/>
          </a:xfrm>
          <a:prstGeom prst="rect">
            <a:avLst/>
          </a:prstGeom>
          <a:noFill/>
        </p:spPr>
        <p:txBody>
          <a:bodyPr wrap="square" rtlCol="0">
            <a:spAutoFit/>
          </a:bodyPr>
          <a:lstStyle/>
          <a:p>
            <a:r>
              <a:rPr lang="es-CL" sz="2400" b="1" dirty="0" smtClean="0">
                <a:solidFill>
                  <a:schemeClr val="bg1"/>
                </a:solidFill>
              </a:rPr>
              <a:t>Módulo </a:t>
            </a:r>
            <a:r>
              <a:rPr lang="es-CL" sz="2400" b="1" dirty="0">
                <a:solidFill>
                  <a:schemeClr val="bg1"/>
                </a:solidFill>
              </a:rPr>
              <a:t>8</a:t>
            </a:r>
            <a:endParaRPr lang="es-CL" sz="2400" b="1" dirty="0" smtClean="0">
              <a:solidFill>
                <a:schemeClr val="bg1"/>
              </a:solidFill>
            </a:endParaRPr>
          </a:p>
          <a:p>
            <a:r>
              <a:rPr lang="es-CL" sz="2400" b="1" dirty="0">
                <a:solidFill>
                  <a:schemeClr val="bg1"/>
                </a:solidFill>
              </a:rPr>
              <a:t>Medios de Comunicación y su impacto en la integración: construcción de Estereotipos </a:t>
            </a:r>
          </a:p>
        </p:txBody>
      </p:sp>
    </p:spTree>
    <p:extLst>
      <p:ext uri="{BB962C8B-B14F-4D97-AF65-F5344CB8AC3E}">
        <p14:creationId xmlns:p14="http://schemas.microsoft.com/office/powerpoint/2010/main" val="41732226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9 CuadroTexto"/>
          <p:cNvSpPr txBox="1"/>
          <p:nvPr/>
        </p:nvSpPr>
        <p:spPr>
          <a:xfrm>
            <a:off x="827584" y="958548"/>
            <a:ext cx="7632848" cy="461665"/>
          </a:xfrm>
          <a:prstGeom prst="rect">
            <a:avLst/>
          </a:prstGeom>
          <a:solidFill>
            <a:schemeClr val="bg1"/>
          </a:solidFill>
        </p:spPr>
        <p:txBody>
          <a:bodyPr wrap="square" rtlCol="0">
            <a:spAutoFit/>
          </a:bodyPr>
          <a:lstStyle/>
          <a:p>
            <a:r>
              <a:rPr lang="es-CL" sz="2400" b="1" dirty="0" smtClean="0">
                <a:solidFill>
                  <a:schemeClr val="accent1">
                    <a:lumMod val="50000"/>
                  </a:schemeClr>
                </a:solidFill>
              </a:rPr>
              <a:t>Medios de comunicación: la construcción de sentidos</a:t>
            </a:r>
            <a:endParaRPr lang="es-CL" sz="2400" b="1" dirty="0">
              <a:solidFill>
                <a:schemeClr val="accent1">
                  <a:lumMod val="50000"/>
                </a:schemeClr>
              </a:solidFill>
            </a:endParaRPr>
          </a:p>
        </p:txBody>
      </p:sp>
      <p:sp>
        <p:nvSpPr>
          <p:cNvPr id="11" name="10 CuadroTexto"/>
          <p:cNvSpPr txBox="1"/>
          <p:nvPr/>
        </p:nvSpPr>
        <p:spPr>
          <a:xfrm>
            <a:off x="1789758" y="1908343"/>
            <a:ext cx="1414090" cy="923330"/>
          </a:xfrm>
          <a:prstGeom prst="rect">
            <a:avLst/>
          </a:prstGeom>
          <a:noFill/>
        </p:spPr>
        <p:txBody>
          <a:bodyPr wrap="square" rtlCol="0">
            <a:spAutoFit/>
          </a:bodyPr>
          <a:lstStyle/>
          <a:p>
            <a:endParaRPr lang="es-CL" dirty="0" smtClean="0">
              <a:solidFill>
                <a:schemeClr val="bg1"/>
              </a:solidFill>
            </a:endParaRPr>
          </a:p>
          <a:p>
            <a:endParaRPr lang="es-CL" dirty="0" smtClean="0">
              <a:solidFill>
                <a:schemeClr val="bg1"/>
              </a:solidFill>
            </a:endParaRPr>
          </a:p>
          <a:p>
            <a:endParaRPr lang="es-CL" dirty="0" smtClean="0">
              <a:solidFill>
                <a:schemeClr val="bg1"/>
              </a:solidFill>
            </a:endParaRPr>
          </a:p>
        </p:txBody>
      </p:sp>
      <p:sp>
        <p:nvSpPr>
          <p:cNvPr id="17" name="Freeform 55">
            <a:extLst>
              <a:ext uri="{FF2B5EF4-FFF2-40B4-BE49-F238E27FC236}">
                <a16:creationId xmlns="" xmlns:a16="http://schemas.microsoft.com/office/drawing/2014/main" id="{D43D1CBA-DECD-CE42-8D16-890A21FA8AC1}"/>
              </a:ext>
            </a:extLst>
          </p:cNvPr>
          <p:cNvSpPr>
            <a:spLocks noChangeArrowheads="1"/>
          </p:cNvSpPr>
          <p:nvPr/>
        </p:nvSpPr>
        <p:spPr bwMode="auto">
          <a:xfrm rot="11369540">
            <a:off x="1559654" y="1979136"/>
            <a:ext cx="226660" cy="227746"/>
          </a:xfrm>
          <a:custGeom>
            <a:avLst/>
            <a:gdLst>
              <a:gd name="T0" fmla="*/ 42 w 390"/>
              <a:gd name="T1" fmla="*/ 271 h 391"/>
              <a:gd name="T2" fmla="*/ 42 w 390"/>
              <a:gd name="T3" fmla="*/ 271 h 391"/>
              <a:gd name="T4" fmla="*/ 270 w 390"/>
              <a:gd name="T5" fmla="*/ 348 h 391"/>
              <a:gd name="T6" fmla="*/ 270 w 390"/>
              <a:gd name="T7" fmla="*/ 348 h 391"/>
              <a:gd name="T8" fmla="*/ 347 w 390"/>
              <a:gd name="T9" fmla="*/ 119 h 391"/>
              <a:gd name="T10" fmla="*/ 347 w 390"/>
              <a:gd name="T11" fmla="*/ 119 h 391"/>
              <a:gd name="T12" fmla="*/ 118 w 390"/>
              <a:gd name="T13" fmla="*/ 42 h 391"/>
              <a:gd name="T14" fmla="*/ 118 w 390"/>
              <a:gd name="T15" fmla="*/ 42 h 391"/>
              <a:gd name="T16" fmla="*/ 42 w 390"/>
              <a:gd name="T17" fmla="*/ 27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391">
                <a:moveTo>
                  <a:pt x="42" y="271"/>
                </a:moveTo>
                <a:lnTo>
                  <a:pt x="42" y="271"/>
                </a:lnTo>
                <a:cubicBezTo>
                  <a:pt x="84" y="356"/>
                  <a:pt x="187" y="390"/>
                  <a:pt x="270" y="348"/>
                </a:cubicBezTo>
                <a:lnTo>
                  <a:pt x="270" y="348"/>
                </a:lnTo>
                <a:cubicBezTo>
                  <a:pt x="355" y="306"/>
                  <a:pt x="389" y="203"/>
                  <a:pt x="347" y="119"/>
                </a:cubicBezTo>
                <a:lnTo>
                  <a:pt x="347" y="119"/>
                </a:lnTo>
                <a:cubicBezTo>
                  <a:pt x="305" y="34"/>
                  <a:pt x="202" y="0"/>
                  <a:pt x="118" y="42"/>
                </a:cubicBezTo>
                <a:lnTo>
                  <a:pt x="118" y="42"/>
                </a:lnTo>
                <a:cubicBezTo>
                  <a:pt x="34" y="84"/>
                  <a:pt x="0" y="187"/>
                  <a:pt x="42" y="271"/>
                </a:cubicBezTo>
              </a:path>
            </a:pathLst>
          </a:custGeom>
          <a:solidFill>
            <a:srgbClr val="0070C0"/>
          </a:solidFill>
          <a:ln>
            <a:noFill/>
          </a:ln>
          <a:effectLst/>
        </p:spPr>
        <p:txBody>
          <a:bodyPr wrap="none" anchor="ctr"/>
          <a:lstStyle/>
          <a:p>
            <a:endParaRPr lang="es-ES_tradnl"/>
          </a:p>
        </p:txBody>
      </p:sp>
      <p:sp>
        <p:nvSpPr>
          <p:cNvPr id="2" name="Rectángulo 1"/>
          <p:cNvSpPr/>
          <p:nvPr/>
        </p:nvSpPr>
        <p:spPr>
          <a:xfrm>
            <a:off x="1835696" y="1635646"/>
            <a:ext cx="6768752" cy="3785652"/>
          </a:xfrm>
          <a:prstGeom prst="rect">
            <a:avLst/>
          </a:prstGeom>
        </p:spPr>
        <p:txBody>
          <a:bodyPr wrap="square">
            <a:spAutoFit/>
          </a:bodyPr>
          <a:lstStyle/>
          <a:p>
            <a:r>
              <a:rPr lang="es-CL" dirty="0">
                <a:solidFill>
                  <a:schemeClr val="bg1"/>
                </a:solidFill>
              </a:rPr>
              <a:t>Siguendo a Van Dijk (en Nash, Tello &amp; Benach, 2005:33-55), “el discurso en cuanto práctica social de racismo es al mismo tiempo la fuente principal de las creencias racistas de las personas. Así pues, el discurso puede estudiarse como la interfaz clave entre la dimensión social y la dimensión cognitiva del racismo. En efecto, «aprendemos» el racismo (o el antirracismo) en gran parte mediante texto y habla. Puesto que controlan el acceso y el control sobre la mayor parte del discurso público, las élites políticas, educativas, académicas y mediáticas tienen un papel y una responsabilidad específicos en esas formas de racismo discursivo (…)</a:t>
            </a:r>
            <a:r>
              <a:rPr lang="es-CL" dirty="0" smtClean="0">
                <a:solidFill>
                  <a:schemeClr val="bg1"/>
                </a:solidFill>
              </a:rPr>
              <a:t>.”. </a:t>
            </a:r>
            <a:r>
              <a:rPr lang="es-CL" sz="1400" dirty="0">
                <a:solidFill>
                  <a:schemeClr val="bg1"/>
                </a:solidFill>
              </a:rPr>
              <a:t>Van Dijk, Teun A. (2005). “Nuevo racismo y noticias Un enfoque discursivo”. En Mary Nash, Rosa Tello, &amp; Núria Benach (Eds.), </a:t>
            </a:r>
            <a:r>
              <a:rPr lang="es-CL" sz="1400" i="1" dirty="0">
                <a:solidFill>
                  <a:schemeClr val="bg1"/>
                </a:solidFill>
              </a:rPr>
              <a:t>Inmigración, género y espacios urbanos</a:t>
            </a:r>
            <a:r>
              <a:rPr lang="es-CL" sz="1400" dirty="0">
                <a:solidFill>
                  <a:schemeClr val="bg1"/>
                </a:solidFill>
              </a:rPr>
              <a:t>. Los retos de la diversidad. Barcelona: Edicions Bellaterra, 2005, pp. 33-55</a:t>
            </a:r>
          </a:p>
          <a:p>
            <a:endParaRPr lang="es-CL" dirty="0">
              <a:solidFill>
                <a:schemeClr val="bg1"/>
              </a:solidFill>
            </a:endParaRPr>
          </a:p>
        </p:txBody>
      </p:sp>
    </p:spTree>
    <p:extLst>
      <p:ext uri="{BB962C8B-B14F-4D97-AF65-F5344CB8AC3E}">
        <p14:creationId xmlns:p14="http://schemas.microsoft.com/office/powerpoint/2010/main" val="22264311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92545" y="4387273"/>
            <a:ext cx="184666" cy="369332"/>
          </a:xfrm>
          <a:prstGeom prst="rect">
            <a:avLst/>
          </a:prstGeom>
          <a:noFill/>
        </p:spPr>
        <p:txBody>
          <a:bodyPr wrap="none" rtlCol="0">
            <a:spAutoFit/>
          </a:bodyPr>
          <a:lstStyle/>
          <a:p>
            <a:endParaRPr lang="es-ES" dirty="0"/>
          </a:p>
        </p:txBody>
      </p:sp>
      <p:pic>
        <p:nvPicPr>
          <p:cNvPr id="5" name="Imagen 4"/>
          <p:cNvPicPr>
            <a:picLocks noChangeAspect="1"/>
          </p:cNvPicPr>
          <p:nvPr/>
        </p:nvPicPr>
        <p:blipFill>
          <a:blip r:embed="rId3"/>
          <a:stretch>
            <a:fillRect/>
          </a:stretch>
        </p:blipFill>
        <p:spPr>
          <a:xfrm>
            <a:off x="711200" y="0"/>
            <a:ext cx="7715250" cy="5143500"/>
          </a:xfrm>
          <a:prstGeom prst="rect">
            <a:avLst/>
          </a:prstGeom>
        </p:spPr>
      </p:pic>
    </p:spTree>
    <p:extLst>
      <p:ext uri="{BB962C8B-B14F-4D97-AF65-F5344CB8AC3E}">
        <p14:creationId xmlns:p14="http://schemas.microsoft.com/office/powerpoint/2010/main" val="34528007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Freeform 5"/>
          <p:cNvSpPr>
            <a:spLocks/>
          </p:cNvSpPr>
          <p:nvPr/>
        </p:nvSpPr>
        <p:spPr bwMode="auto">
          <a:xfrm>
            <a:off x="872111" y="1761010"/>
            <a:ext cx="1914055" cy="1897637"/>
          </a:xfrm>
          <a:custGeom>
            <a:avLst/>
            <a:gdLst>
              <a:gd name="T0" fmla="*/ 190 w 197"/>
              <a:gd name="T1" fmla="*/ 97 h 195"/>
              <a:gd name="T2" fmla="*/ 197 w 197"/>
              <a:gd name="T3" fmla="*/ 86 h 195"/>
              <a:gd name="T4" fmla="*/ 193 w 197"/>
              <a:gd name="T5" fmla="*/ 76 h 195"/>
              <a:gd name="T6" fmla="*/ 188 w 197"/>
              <a:gd name="T7" fmla="*/ 59 h 195"/>
              <a:gd name="T8" fmla="*/ 183 w 197"/>
              <a:gd name="T9" fmla="*/ 48 h 195"/>
              <a:gd name="T10" fmla="*/ 167 w 197"/>
              <a:gd name="T11" fmla="*/ 38 h 195"/>
              <a:gd name="T12" fmla="*/ 166 w 197"/>
              <a:gd name="T13" fmla="*/ 25 h 195"/>
              <a:gd name="T14" fmla="*/ 158 w 197"/>
              <a:gd name="T15" fmla="*/ 29 h 195"/>
              <a:gd name="T16" fmla="*/ 147 w 197"/>
              <a:gd name="T17" fmla="*/ 12 h 195"/>
              <a:gd name="T18" fmla="*/ 137 w 197"/>
              <a:gd name="T19" fmla="*/ 9 h 195"/>
              <a:gd name="T20" fmla="*/ 120 w 197"/>
              <a:gd name="T21" fmla="*/ 3 h 195"/>
              <a:gd name="T22" fmla="*/ 110 w 197"/>
              <a:gd name="T23" fmla="*/ 0 h 195"/>
              <a:gd name="T24" fmla="*/ 99 w 197"/>
              <a:gd name="T25" fmla="*/ 7 h 195"/>
              <a:gd name="T26" fmla="*/ 88 w 197"/>
              <a:gd name="T27" fmla="*/ 0 h 195"/>
              <a:gd name="T28" fmla="*/ 77 w 197"/>
              <a:gd name="T29" fmla="*/ 3 h 195"/>
              <a:gd name="T30" fmla="*/ 61 w 197"/>
              <a:gd name="T31" fmla="*/ 9 h 195"/>
              <a:gd name="T32" fmla="*/ 50 w 197"/>
              <a:gd name="T33" fmla="*/ 12 h 195"/>
              <a:gd name="T34" fmla="*/ 40 w 197"/>
              <a:gd name="T35" fmla="*/ 29 h 195"/>
              <a:gd name="T36" fmla="*/ 32 w 197"/>
              <a:gd name="T37" fmla="*/ 25 h 195"/>
              <a:gd name="T38" fmla="*/ 30 w 197"/>
              <a:gd name="T39" fmla="*/ 38 h 195"/>
              <a:gd name="T40" fmla="*/ 15 w 197"/>
              <a:gd name="T41" fmla="*/ 48 h 195"/>
              <a:gd name="T42" fmla="*/ 10 w 197"/>
              <a:gd name="T43" fmla="*/ 59 h 195"/>
              <a:gd name="T44" fmla="*/ 4 w 197"/>
              <a:gd name="T45" fmla="*/ 76 h 195"/>
              <a:gd name="T46" fmla="*/ 0 w 197"/>
              <a:gd name="T47" fmla="*/ 86 h 195"/>
              <a:gd name="T48" fmla="*/ 8 w 197"/>
              <a:gd name="T49" fmla="*/ 97 h 195"/>
              <a:gd name="T50" fmla="*/ 0 w 197"/>
              <a:gd name="T51" fmla="*/ 109 h 195"/>
              <a:gd name="T52" fmla="*/ 4 w 197"/>
              <a:gd name="T53" fmla="*/ 119 h 195"/>
              <a:gd name="T54" fmla="*/ 10 w 197"/>
              <a:gd name="T55" fmla="*/ 136 h 195"/>
              <a:gd name="T56" fmla="*/ 15 w 197"/>
              <a:gd name="T57" fmla="*/ 147 h 195"/>
              <a:gd name="T58" fmla="*/ 30 w 197"/>
              <a:gd name="T59" fmla="*/ 157 h 195"/>
              <a:gd name="T60" fmla="*/ 32 w 197"/>
              <a:gd name="T61" fmla="*/ 170 h 195"/>
              <a:gd name="T62" fmla="*/ 40 w 197"/>
              <a:gd name="T63" fmla="*/ 166 h 195"/>
              <a:gd name="T64" fmla="*/ 50 w 197"/>
              <a:gd name="T65" fmla="*/ 183 h 195"/>
              <a:gd name="T66" fmla="*/ 61 w 197"/>
              <a:gd name="T67" fmla="*/ 186 h 195"/>
              <a:gd name="T68" fmla="*/ 77 w 197"/>
              <a:gd name="T69" fmla="*/ 191 h 195"/>
              <a:gd name="T70" fmla="*/ 88 w 197"/>
              <a:gd name="T71" fmla="*/ 195 h 195"/>
              <a:gd name="T72" fmla="*/ 99 w 197"/>
              <a:gd name="T73" fmla="*/ 188 h 195"/>
              <a:gd name="T74" fmla="*/ 110 w 197"/>
              <a:gd name="T75" fmla="*/ 195 h 195"/>
              <a:gd name="T76" fmla="*/ 120 w 197"/>
              <a:gd name="T77" fmla="*/ 191 h 195"/>
              <a:gd name="T78" fmla="*/ 137 w 197"/>
              <a:gd name="T79" fmla="*/ 186 h 195"/>
              <a:gd name="T80" fmla="*/ 147 w 197"/>
              <a:gd name="T81" fmla="*/ 183 h 195"/>
              <a:gd name="T82" fmla="*/ 158 w 197"/>
              <a:gd name="T83" fmla="*/ 166 h 195"/>
              <a:gd name="T84" fmla="*/ 166 w 197"/>
              <a:gd name="T85" fmla="*/ 170 h 195"/>
              <a:gd name="T86" fmla="*/ 167 w 197"/>
              <a:gd name="T87" fmla="*/ 157 h 195"/>
              <a:gd name="T88" fmla="*/ 183 w 197"/>
              <a:gd name="T89" fmla="*/ 147 h 195"/>
              <a:gd name="T90" fmla="*/ 188 w 197"/>
              <a:gd name="T91" fmla="*/ 136 h 195"/>
              <a:gd name="T92" fmla="*/ 193 w 197"/>
              <a:gd name="T93" fmla="*/ 119 h 195"/>
              <a:gd name="T94" fmla="*/ 197 w 197"/>
              <a:gd name="T95" fmla="*/ 10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7" h="195">
                <a:moveTo>
                  <a:pt x="195" y="106"/>
                </a:moveTo>
                <a:cubicBezTo>
                  <a:pt x="189" y="105"/>
                  <a:pt x="189" y="105"/>
                  <a:pt x="189" y="105"/>
                </a:cubicBezTo>
                <a:cubicBezTo>
                  <a:pt x="189" y="103"/>
                  <a:pt x="190" y="100"/>
                  <a:pt x="190" y="97"/>
                </a:cubicBezTo>
                <a:cubicBezTo>
                  <a:pt x="190" y="95"/>
                  <a:pt x="189" y="92"/>
                  <a:pt x="189" y="90"/>
                </a:cubicBezTo>
                <a:cubicBezTo>
                  <a:pt x="195" y="89"/>
                  <a:pt x="195" y="89"/>
                  <a:pt x="195" y="89"/>
                </a:cubicBezTo>
                <a:cubicBezTo>
                  <a:pt x="197" y="88"/>
                  <a:pt x="197" y="87"/>
                  <a:pt x="197" y="86"/>
                </a:cubicBezTo>
                <a:cubicBezTo>
                  <a:pt x="197" y="83"/>
                  <a:pt x="196" y="80"/>
                  <a:pt x="196" y="78"/>
                </a:cubicBezTo>
                <a:cubicBezTo>
                  <a:pt x="196" y="77"/>
                  <a:pt x="195" y="76"/>
                  <a:pt x="194" y="76"/>
                </a:cubicBezTo>
                <a:cubicBezTo>
                  <a:pt x="194" y="76"/>
                  <a:pt x="194" y="76"/>
                  <a:pt x="193" y="76"/>
                </a:cubicBezTo>
                <a:cubicBezTo>
                  <a:pt x="187" y="77"/>
                  <a:pt x="187" y="77"/>
                  <a:pt x="187" y="77"/>
                </a:cubicBezTo>
                <a:cubicBezTo>
                  <a:pt x="186" y="72"/>
                  <a:pt x="184" y="67"/>
                  <a:pt x="182" y="62"/>
                </a:cubicBezTo>
                <a:cubicBezTo>
                  <a:pt x="188" y="59"/>
                  <a:pt x="188" y="59"/>
                  <a:pt x="188" y="59"/>
                </a:cubicBezTo>
                <a:cubicBezTo>
                  <a:pt x="189" y="59"/>
                  <a:pt x="189" y="57"/>
                  <a:pt x="189" y="56"/>
                </a:cubicBezTo>
                <a:cubicBezTo>
                  <a:pt x="188" y="54"/>
                  <a:pt x="186" y="51"/>
                  <a:pt x="185" y="49"/>
                </a:cubicBezTo>
                <a:cubicBezTo>
                  <a:pt x="185" y="48"/>
                  <a:pt x="184" y="48"/>
                  <a:pt x="183" y="48"/>
                </a:cubicBezTo>
                <a:cubicBezTo>
                  <a:pt x="183" y="48"/>
                  <a:pt x="182" y="48"/>
                  <a:pt x="182" y="48"/>
                </a:cubicBezTo>
                <a:cubicBezTo>
                  <a:pt x="176" y="50"/>
                  <a:pt x="176" y="50"/>
                  <a:pt x="176" y="50"/>
                </a:cubicBezTo>
                <a:cubicBezTo>
                  <a:pt x="174" y="46"/>
                  <a:pt x="171" y="42"/>
                  <a:pt x="167" y="38"/>
                </a:cubicBezTo>
                <a:cubicBezTo>
                  <a:pt x="172" y="34"/>
                  <a:pt x="172" y="34"/>
                  <a:pt x="172" y="34"/>
                </a:cubicBezTo>
                <a:cubicBezTo>
                  <a:pt x="172" y="33"/>
                  <a:pt x="172" y="31"/>
                  <a:pt x="172" y="31"/>
                </a:cubicBezTo>
                <a:cubicBezTo>
                  <a:pt x="170" y="28"/>
                  <a:pt x="168" y="26"/>
                  <a:pt x="166" y="25"/>
                </a:cubicBezTo>
                <a:cubicBezTo>
                  <a:pt x="165" y="24"/>
                  <a:pt x="165" y="24"/>
                  <a:pt x="164" y="24"/>
                </a:cubicBezTo>
                <a:cubicBezTo>
                  <a:pt x="163" y="24"/>
                  <a:pt x="163" y="24"/>
                  <a:pt x="162" y="25"/>
                </a:cubicBezTo>
                <a:cubicBezTo>
                  <a:pt x="158" y="29"/>
                  <a:pt x="158" y="29"/>
                  <a:pt x="158" y="29"/>
                </a:cubicBezTo>
                <a:cubicBezTo>
                  <a:pt x="154" y="26"/>
                  <a:pt x="150" y="23"/>
                  <a:pt x="146" y="20"/>
                </a:cubicBezTo>
                <a:cubicBezTo>
                  <a:pt x="148" y="14"/>
                  <a:pt x="148" y="14"/>
                  <a:pt x="148" y="14"/>
                </a:cubicBezTo>
                <a:cubicBezTo>
                  <a:pt x="149" y="13"/>
                  <a:pt x="148" y="12"/>
                  <a:pt x="147" y="12"/>
                </a:cubicBezTo>
                <a:cubicBezTo>
                  <a:pt x="145" y="10"/>
                  <a:pt x="142" y="9"/>
                  <a:pt x="140" y="8"/>
                </a:cubicBezTo>
                <a:cubicBezTo>
                  <a:pt x="139" y="8"/>
                  <a:pt x="139" y="7"/>
                  <a:pt x="139" y="7"/>
                </a:cubicBezTo>
                <a:cubicBezTo>
                  <a:pt x="138" y="7"/>
                  <a:pt x="137" y="8"/>
                  <a:pt x="137" y="9"/>
                </a:cubicBezTo>
                <a:cubicBezTo>
                  <a:pt x="134" y="14"/>
                  <a:pt x="134" y="14"/>
                  <a:pt x="134" y="14"/>
                </a:cubicBezTo>
                <a:cubicBezTo>
                  <a:pt x="129" y="12"/>
                  <a:pt x="124" y="11"/>
                  <a:pt x="119" y="10"/>
                </a:cubicBezTo>
                <a:cubicBezTo>
                  <a:pt x="120" y="3"/>
                  <a:pt x="120" y="3"/>
                  <a:pt x="120" y="3"/>
                </a:cubicBezTo>
                <a:cubicBezTo>
                  <a:pt x="120" y="2"/>
                  <a:pt x="120" y="1"/>
                  <a:pt x="118" y="1"/>
                </a:cubicBezTo>
                <a:cubicBezTo>
                  <a:pt x="116" y="0"/>
                  <a:pt x="113" y="0"/>
                  <a:pt x="110" y="0"/>
                </a:cubicBezTo>
                <a:cubicBezTo>
                  <a:pt x="110" y="0"/>
                  <a:pt x="110" y="0"/>
                  <a:pt x="110" y="0"/>
                </a:cubicBezTo>
                <a:cubicBezTo>
                  <a:pt x="109" y="0"/>
                  <a:pt x="108" y="0"/>
                  <a:pt x="107" y="1"/>
                </a:cubicBezTo>
                <a:cubicBezTo>
                  <a:pt x="106" y="7"/>
                  <a:pt x="106" y="7"/>
                  <a:pt x="106" y="7"/>
                </a:cubicBezTo>
                <a:cubicBezTo>
                  <a:pt x="104" y="7"/>
                  <a:pt x="101" y="7"/>
                  <a:pt x="99" y="7"/>
                </a:cubicBezTo>
                <a:cubicBezTo>
                  <a:pt x="96" y="7"/>
                  <a:pt x="94" y="7"/>
                  <a:pt x="91" y="7"/>
                </a:cubicBezTo>
                <a:cubicBezTo>
                  <a:pt x="90" y="1"/>
                  <a:pt x="90" y="1"/>
                  <a:pt x="90" y="1"/>
                </a:cubicBezTo>
                <a:cubicBezTo>
                  <a:pt x="90" y="0"/>
                  <a:pt x="89" y="0"/>
                  <a:pt x="88" y="0"/>
                </a:cubicBezTo>
                <a:cubicBezTo>
                  <a:pt x="88" y="0"/>
                  <a:pt x="88" y="0"/>
                  <a:pt x="88" y="0"/>
                </a:cubicBezTo>
                <a:cubicBezTo>
                  <a:pt x="85" y="0"/>
                  <a:pt x="82" y="0"/>
                  <a:pt x="79" y="1"/>
                </a:cubicBezTo>
                <a:cubicBezTo>
                  <a:pt x="78" y="1"/>
                  <a:pt x="77" y="2"/>
                  <a:pt x="77" y="3"/>
                </a:cubicBezTo>
                <a:cubicBezTo>
                  <a:pt x="78" y="10"/>
                  <a:pt x="78" y="10"/>
                  <a:pt x="78" y="10"/>
                </a:cubicBezTo>
                <a:cubicBezTo>
                  <a:pt x="73" y="11"/>
                  <a:pt x="68" y="12"/>
                  <a:pt x="64" y="14"/>
                </a:cubicBezTo>
                <a:cubicBezTo>
                  <a:pt x="61" y="9"/>
                  <a:pt x="61" y="9"/>
                  <a:pt x="61" y="9"/>
                </a:cubicBezTo>
                <a:cubicBezTo>
                  <a:pt x="60" y="8"/>
                  <a:pt x="60" y="7"/>
                  <a:pt x="59" y="7"/>
                </a:cubicBezTo>
                <a:cubicBezTo>
                  <a:pt x="58" y="7"/>
                  <a:pt x="58" y="8"/>
                  <a:pt x="58" y="8"/>
                </a:cubicBezTo>
                <a:cubicBezTo>
                  <a:pt x="55" y="9"/>
                  <a:pt x="53" y="10"/>
                  <a:pt x="50" y="12"/>
                </a:cubicBezTo>
                <a:cubicBezTo>
                  <a:pt x="49" y="12"/>
                  <a:pt x="49" y="13"/>
                  <a:pt x="49" y="14"/>
                </a:cubicBezTo>
                <a:cubicBezTo>
                  <a:pt x="52" y="20"/>
                  <a:pt x="52" y="20"/>
                  <a:pt x="52" y="20"/>
                </a:cubicBezTo>
                <a:cubicBezTo>
                  <a:pt x="48" y="23"/>
                  <a:pt x="44" y="26"/>
                  <a:pt x="40" y="29"/>
                </a:cubicBezTo>
                <a:cubicBezTo>
                  <a:pt x="35" y="25"/>
                  <a:pt x="35" y="25"/>
                  <a:pt x="35" y="25"/>
                </a:cubicBezTo>
                <a:cubicBezTo>
                  <a:pt x="35" y="24"/>
                  <a:pt x="34" y="24"/>
                  <a:pt x="34" y="24"/>
                </a:cubicBezTo>
                <a:cubicBezTo>
                  <a:pt x="33" y="24"/>
                  <a:pt x="32" y="24"/>
                  <a:pt x="32" y="25"/>
                </a:cubicBezTo>
                <a:cubicBezTo>
                  <a:pt x="30" y="26"/>
                  <a:pt x="28" y="28"/>
                  <a:pt x="26" y="31"/>
                </a:cubicBezTo>
                <a:cubicBezTo>
                  <a:pt x="25" y="31"/>
                  <a:pt x="25" y="33"/>
                  <a:pt x="26" y="34"/>
                </a:cubicBezTo>
                <a:cubicBezTo>
                  <a:pt x="30" y="38"/>
                  <a:pt x="30" y="38"/>
                  <a:pt x="30" y="38"/>
                </a:cubicBezTo>
                <a:cubicBezTo>
                  <a:pt x="27" y="42"/>
                  <a:pt x="24" y="46"/>
                  <a:pt x="21" y="50"/>
                </a:cubicBezTo>
                <a:cubicBezTo>
                  <a:pt x="16" y="48"/>
                  <a:pt x="16" y="48"/>
                  <a:pt x="16" y="48"/>
                </a:cubicBezTo>
                <a:cubicBezTo>
                  <a:pt x="15" y="48"/>
                  <a:pt x="15" y="48"/>
                  <a:pt x="15" y="48"/>
                </a:cubicBezTo>
                <a:cubicBezTo>
                  <a:pt x="14" y="48"/>
                  <a:pt x="13" y="48"/>
                  <a:pt x="13" y="49"/>
                </a:cubicBezTo>
                <a:cubicBezTo>
                  <a:pt x="11" y="51"/>
                  <a:pt x="10" y="54"/>
                  <a:pt x="9" y="56"/>
                </a:cubicBezTo>
                <a:cubicBezTo>
                  <a:pt x="8" y="57"/>
                  <a:pt x="9" y="59"/>
                  <a:pt x="10" y="59"/>
                </a:cubicBezTo>
                <a:cubicBezTo>
                  <a:pt x="15" y="62"/>
                  <a:pt x="15" y="62"/>
                  <a:pt x="15" y="62"/>
                </a:cubicBezTo>
                <a:cubicBezTo>
                  <a:pt x="13" y="67"/>
                  <a:pt x="12" y="72"/>
                  <a:pt x="10" y="77"/>
                </a:cubicBezTo>
                <a:cubicBezTo>
                  <a:pt x="4" y="76"/>
                  <a:pt x="4" y="76"/>
                  <a:pt x="4" y="76"/>
                </a:cubicBezTo>
                <a:cubicBezTo>
                  <a:pt x="4" y="76"/>
                  <a:pt x="4" y="76"/>
                  <a:pt x="4" y="76"/>
                </a:cubicBezTo>
                <a:cubicBezTo>
                  <a:pt x="3" y="76"/>
                  <a:pt x="2" y="77"/>
                  <a:pt x="2" y="78"/>
                </a:cubicBezTo>
                <a:cubicBezTo>
                  <a:pt x="1" y="80"/>
                  <a:pt x="1" y="83"/>
                  <a:pt x="0" y="86"/>
                </a:cubicBezTo>
                <a:cubicBezTo>
                  <a:pt x="0" y="87"/>
                  <a:pt x="1" y="88"/>
                  <a:pt x="2" y="89"/>
                </a:cubicBezTo>
                <a:cubicBezTo>
                  <a:pt x="8" y="90"/>
                  <a:pt x="8" y="90"/>
                  <a:pt x="8" y="90"/>
                </a:cubicBezTo>
                <a:cubicBezTo>
                  <a:pt x="8" y="92"/>
                  <a:pt x="8" y="95"/>
                  <a:pt x="8" y="97"/>
                </a:cubicBezTo>
                <a:cubicBezTo>
                  <a:pt x="8" y="100"/>
                  <a:pt x="8" y="103"/>
                  <a:pt x="8" y="105"/>
                </a:cubicBezTo>
                <a:cubicBezTo>
                  <a:pt x="2" y="106"/>
                  <a:pt x="2" y="106"/>
                  <a:pt x="2" y="106"/>
                </a:cubicBezTo>
                <a:cubicBezTo>
                  <a:pt x="1" y="106"/>
                  <a:pt x="0" y="107"/>
                  <a:pt x="0" y="109"/>
                </a:cubicBezTo>
                <a:cubicBezTo>
                  <a:pt x="1" y="112"/>
                  <a:pt x="1" y="114"/>
                  <a:pt x="2" y="117"/>
                </a:cubicBezTo>
                <a:cubicBezTo>
                  <a:pt x="2" y="118"/>
                  <a:pt x="3" y="119"/>
                  <a:pt x="4" y="119"/>
                </a:cubicBezTo>
                <a:cubicBezTo>
                  <a:pt x="4" y="119"/>
                  <a:pt x="4" y="119"/>
                  <a:pt x="4" y="119"/>
                </a:cubicBezTo>
                <a:cubicBezTo>
                  <a:pt x="10" y="118"/>
                  <a:pt x="10" y="118"/>
                  <a:pt x="10" y="118"/>
                </a:cubicBezTo>
                <a:cubicBezTo>
                  <a:pt x="12" y="123"/>
                  <a:pt x="13" y="128"/>
                  <a:pt x="15" y="133"/>
                </a:cubicBezTo>
                <a:cubicBezTo>
                  <a:pt x="10" y="136"/>
                  <a:pt x="10" y="136"/>
                  <a:pt x="10" y="136"/>
                </a:cubicBezTo>
                <a:cubicBezTo>
                  <a:pt x="9" y="136"/>
                  <a:pt x="8" y="137"/>
                  <a:pt x="9" y="139"/>
                </a:cubicBezTo>
                <a:cubicBezTo>
                  <a:pt x="10" y="141"/>
                  <a:pt x="11" y="144"/>
                  <a:pt x="13" y="146"/>
                </a:cubicBezTo>
                <a:cubicBezTo>
                  <a:pt x="13" y="147"/>
                  <a:pt x="14" y="147"/>
                  <a:pt x="15" y="147"/>
                </a:cubicBezTo>
                <a:cubicBezTo>
                  <a:pt x="15" y="147"/>
                  <a:pt x="15" y="147"/>
                  <a:pt x="16" y="147"/>
                </a:cubicBezTo>
                <a:cubicBezTo>
                  <a:pt x="21" y="144"/>
                  <a:pt x="21" y="144"/>
                  <a:pt x="21" y="144"/>
                </a:cubicBezTo>
                <a:cubicBezTo>
                  <a:pt x="24" y="149"/>
                  <a:pt x="27" y="153"/>
                  <a:pt x="30" y="157"/>
                </a:cubicBezTo>
                <a:cubicBezTo>
                  <a:pt x="26" y="161"/>
                  <a:pt x="26" y="161"/>
                  <a:pt x="26" y="161"/>
                </a:cubicBezTo>
                <a:cubicBezTo>
                  <a:pt x="25" y="162"/>
                  <a:pt x="25" y="163"/>
                  <a:pt x="26" y="164"/>
                </a:cubicBezTo>
                <a:cubicBezTo>
                  <a:pt x="28" y="166"/>
                  <a:pt x="30" y="168"/>
                  <a:pt x="32" y="170"/>
                </a:cubicBezTo>
                <a:cubicBezTo>
                  <a:pt x="32" y="171"/>
                  <a:pt x="33" y="171"/>
                  <a:pt x="34" y="171"/>
                </a:cubicBezTo>
                <a:cubicBezTo>
                  <a:pt x="34" y="171"/>
                  <a:pt x="35" y="171"/>
                  <a:pt x="35" y="170"/>
                </a:cubicBezTo>
                <a:cubicBezTo>
                  <a:pt x="40" y="166"/>
                  <a:pt x="40" y="166"/>
                  <a:pt x="40" y="166"/>
                </a:cubicBezTo>
                <a:cubicBezTo>
                  <a:pt x="44" y="169"/>
                  <a:pt x="48" y="172"/>
                  <a:pt x="52" y="175"/>
                </a:cubicBezTo>
                <a:cubicBezTo>
                  <a:pt x="49" y="180"/>
                  <a:pt x="49" y="180"/>
                  <a:pt x="49" y="180"/>
                </a:cubicBezTo>
                <a:cubicBezTo>
                  <a:pt x="49" y="181"/>
                  <a:pt x="49" y="183"/>
                  <a:pt x="50" y="183"/>
                </a:cubicBezTo>
                <a:cubicBezTo>
                  <a:pt x="53" y="185"/>
                  <a:pt x="55" y="186"/>
                  <a:pt x="58" y="187"/>
                </a:cubicBezTo>
                <a:cubicBezTo>
                  <a:pt x="58" y="187"/>
                  <a:pt x="58" y="187"/>
                  <a:pt x="59" y="187"/>
                </a:cubicBezTo>
                <a:cubicBezTo>
                  <a:pt x="60" y="187"/>
                  <a:pt x="60" y="187"/>
                  <a:pt x="61" y="186"/>
                </a:cubicBezTo>
                <a:cubicBezTo>
                  <a:pt x="64" y="181"/>
                  <a:pt x="64" y="181"/>
                  <a:pt x="64" y="181"/>
                </a:cubicBezTo>
                <a:cubicBezTo>
                  <a:pt x="68" y="183"/>
                  <a:pt x="73" y="184"/>
                  <a:pt x="78" y="185"/>
                </a:cubicBezTo>
                <a:cubicBezTo>
                  <a:pt x="77" y="191"/>
                  <a:pt x="77" y="191"/>
                  <a:pt x="77" y="191"/>
                </a:cubicBezTo>
                <a:cubicBezTo>
                  <a:pt x="77" y="193"/>
                  <a:pt x="78" y="194"/>
                  <a:pt x="79" y="194"/>
                </a:cubicBezTo>
                <a:cubicBezTo>
                  <a:pt x="82" y="194"/>
                  <a:pt x="85" y="195"/>
                  <a:pt x="88" y="195"/>
                </a:cubicBezTo>
                <a:cubicBezTo>
                  <a:pt x="88" y="195"/>
                  <a:pt x="88" y="195"/>
                  <a:pt x="88" y="195"/>
                </a:cubicBezTo>
                <a:cubicBezTo>
                  <a:pt x="89" y="195"/>
                  <a:pt x="90" y="195"/>
                  <a:pt x="90" y="193"/>
                </a:cubicBezTo>
                <a:cubicBezTo>
                  <a:pt x="91" y="187"/>
                  <a:pt x="91" y="187"/>
                  <a:pt x="91" y="187"/>
                </a:cubicBezTo>
                <a:cubicBezTo>
                  <a:pt x="94" y="187"/>
                  <a:pt x="96" y="188"/>
                  <a:pt x="99" y="188"/>
                </a:cubicBezTo>
                <a:cubicBezTo>
                  <a:pt x="101" y="188"/>
                  <a:pt x="104" y="187"/>
                  <a:pt x="106" y="187"/>
                </a:cubicBezTo>
                <a:cubicBezTo>
                  <a:pt x="107" y="193"/>
                  <a:pt x="107" y="193"/>
                  <a:pt x="107" y="193"/>
                </a:cubicBezTo>
                <a:cubicBezTo>
                  <a:pt x="108" y="195"/>
                  <a:pt x="109" y="195"/>
                  <a:pt x="110" y="195"/>
                </a:cubicBezTo>
                <a:cubicBezTo>
                  <a:pt x="110" y="195"/>
                  <a:pt x="110" y="195"/>
                  <a:pt x="110" y="195"/>
                </a:cubicBezTo>
                <a:cubicBezTo>
                  <a:pt x="113" y="195"/>
                  <a:pt x="116" y="194"/>
                  <a:pt x="118" y="194"/>
                </a:cubicBezTo>
                <a:cubicBezTo>
                  <a:pt x="120" y="194"/>
                  <a:pt x="120" y="193"/>
                  <a:pt x="120" y="191"/>
                </a:cubicBezTo>
                <a:cubicBezTo>
                  <a:pt x="119" y="185"/>
                  <a:pt x="119" y="185"/>
                  <a:pt x="119" y="185"/>
                </a:cubicBezTo>
                <a:cubicBezTo>
                  <a:pt x="124" y="184"/>
                  <a:pt x="129" y="183"/>
                  <a:pt x="134" y="181"/>
                </a:cubicBezTo>
                <a:cubicBezTo>
                  <a:pt x="137" y="186"/>
                  <a:pt x="137" y="186"/>
                  <a:pt x="137" y="186"/>
                </a:cubicBezTo>
                <a:cubicBezTo>
                  <a:pt x="137" y="187"/>
                  <a:pt x="138" y="187"/>
                  <a:pt x="139" y="187"/>
                </a:cubicBezTo>
                <a:cubicBezTo>
                  <a:pt x="139" y="187"/>
                  <a:pt x="139" y="187"/>
                  <a:pt x="140" y="187"/>
                </a:cubicBezTo>
                <a:cubicBezTo>
                  <a:pt x="142" y="186"/>
                  <a:pt x="145" y="185"/>
                  <a:pt x="147" y="183"/>
                </a:cubicBezTo>
                <a:cubicBezTo>
                  <a:pt x="148" y="183"/>
                  <a:pt x="149" y="181"/>
                  <a:pt x="148" y="180"/>
                </a:cubicBezTo>
                <a:cubicBezTo>
                  <a:pt x="146" y="175"/>
                  <a:pt x="146" y="175"/>
                  <a:pt x="146" y="175"/>
                </a:cubicBezTo>
                <a:cubicBezTo>
                  <a:pt x="150" y="172"/>
                  <a:pt x="154" y="169"/>
                  <a:pt x="158" y="166"/>
                </a:cubicBezTo>
                <a:cubicBezTo>
                  <a:pt x="162" y="170"/>
                  <a:pt x="162" y="170"/>
                  <a:pt x="162" y="170"/>
                </a:cubicBezTo>
                <a:cubicBezTo>
                  <a:pt x="163" y="171"/>
                  <a:pt x="163" y="171"/>
                  <a:pt x="164" y="171"/>
                </a:cubicBezTo>
                <a:cubicBezTo>
                  <a:pt x="165" y="171"/>
                  <a:pt x="165" y="171"/>
                  <a:pt x="166" y="170"/>
                </a:cubicBezTo>
                <a:cubicBezTo>
                  <a:pt x="168" y="168"/>
                  <a:pt x="170" y="166"/>
                  <a:pt x="172" y="164"/>
                </a:cubicBezTo>
                <a:cubicBezTo>
                  <a:pt x="172" y="163"/>
                  <a:pt x="172" y="162"/>
                  <a:pt x="172" y="161"/>
                </a:cubicBezTo>
                <a:cubicBezTo>
                  <a:pt x="167" y="157"/>
                  <a:pt x="167" y="157"/>
                  <a:pt x="167" y="157"/>
                </a:cubicBezTo>
                <a:cubicBezTo>
                  <a:pt x="171" y="153"/>
                  <a:pt x="174" y="149"/>
                  <a:pt x="176" y="144"/>
                </a:cubicBezTo>
                <a:cubicBezTo>
                  <a:pt x="182" y="147"/>
                  <a:pt x="182" y="147"/>
                  <a:pt x="182" y="147"/>
                </a:cubicBezTo>
                <a:cubicBezTo>
                  <a:pt x="182" y="147"/>
                  <a:pt x="183" y="147"/>
                  <a:pt x="183" y="147"/>
                </a:cubicBezTo>
                <a:cubicBezTo>
                  <a:pt x="184" y="147"/>
                  <a:pt x="185" y="147"/>
                  <a:pt x="185" y="146"/>
                </a:cubicBezTo>
                <a:cubicBezTo>
                  <a:pt x="186" y="144"/>
                  <a:pt x="188" y="141"/>
                  <a:pt x="189" y="139"/>
                </a:cubicBezTo>
                <a:cubicBezTo>
                  <a:pt x="189" y="137"/>
                  <a:pt x="189" y="136"/>
                  <a:pt x="188" y="136"/>
                </a:cubicBezTo>
                <a:cubicBezTo>
                  <a:pt x="182" y="133"/>
                  <a:pt x="182" y="133"/>
                  <a:pt x="182" y="133"/>
                </a:cubicBezTo>
                <a:cubicBezTo>
                  <a:pt x="184" y="128"/>
                  <a:pt x="186" y="123"/>
                  <a:pt x="187" y="118"/>
                </a:cubicBezTo>
                <a:cubicBezTo>
                  <a:pt x="193" y="119"/>
                  <a:pt x="193" y="119"/>
                  <a:pt x="193" y="119"/>
                </a:cubicBezTo>
                <a:cubicBezTo>
                  <a:pt x="194" y="119"/>
                  <a:pt x="194" y="119"/>
                  <a:pt x="194" y="119"/>
                </a:cubicBezTo>
                <a:cubicBezTo>
                  <a:pt x="195" y="119"/>
                  <a:pt x="196" y="118"/>
                  <a:pt x="196" y="117"/>
                </a:cubicBezTo>
                <a:cubicBezTo>
                  <a:pt x="196" y="114"/>
                  <a:pt x="197" y="112"/>
                  <a:pt x="197" y="109"/>
                </a:cubicBezTo>
                <a:cubicBezTo>
                  <a:pt x="197" y="107"/>
                  <a:pt x="197" y="106"/>
                  <a:pt x="195" y="106"/>
                </a:cubicBezTo>
                <a:close/>
              </a:path>
            </a:pathLst>
          </a:custGeom>
          <a:solidFill>
            <a:schemeClr val="accent1">
              <a:lumMod val="50000"/>
            </a:schemeClr>
          </a:solidFill>
          <a:ln w="19050" cap="rnd">
            <a:noFill/>
            <a:round/>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33" name="Freeform 6"/>
          <p:cNvSpPr>
            <a:spLocks/>
          </p:cNvSpPr>
          <p:nvPr/>
        </p:nvSpPr>
        <p:spPr bwMode="auto">
          <a:xfrm>
            <a:off x="3789266" y="2265932"/>
            <a:ext cx="1914055" cy="1907212"/>
          </a:xfrm>
          <a:custGeom>
            <a:avLst/>
            <a:gdLst>
              <a:gd name="T0" fmla="*/ 189 w 197"/>
              <a:gd name="T1" fmla="*/ 92 h 196"/>
              <a:gd name="T2" fmla="*/ 196 w 197"/>
              <a:gd name="T3" fmla="*/ 80 h 196"/>
              <a:gd name="T4" fmla="*/ 187 w 197"/>
              <a:gd name="T5" fmla="*/ 79 h 196"/>
              <a:gd name="T6" fmla="*/ 189 w 197"/>
              <a:gd name="T7" fmla="*/ 58 h 196"/>
              <a:gd name="T8" fmla="*/ 183 w 197"/>
              <a:gd name="T9" fmla="*/ 50 h 196"/>
              <a:gd name="T10" fmla="*/ 172 w 197"/>
              <a:gd name="T11" fmla="*/ 35 h 196"/>
              <a:gd name="T12" fmla="*/ 165 w 197"/>
              <a:gd name="T13" fmla="*/ 26 h 196"/>
              <a:gd name="T14" fmla="*/ 147 w 197"/>
              <a:gd name="T15" fmla="*/ 21 h 196"/>
              <a:gd name="T16" fmla="*/ 141 w 197"/>
              <a:gd name="T17" fmla="*/ 9 h 196"/>
              <a:gd name="T18" fmla="*/ 135 w 197"/>
              <a:gd name="T19" fmla="*/ 15 h 196"/>
              <a:gd name="T20" fmla="*/ 122 w 197"/>
              <a:gd name="T21" fmla="*/ 4 h 196"/>
              <a:gd name="T22" fmla="*/ 111 w 197"/>
              <a:gd name="T23" fmla="*/ 0 h 196"/>
              <a:gd name="T24" fmla="*/ 98 w 197"/>
              <a:gd name="T25" fmla="*/ 8 h 196"/>
              <a:gd name="T26" fmla="*/ 98 w 197"/>
              <a:gd name="T27" fmla="*/ 8 h 196"/>
              <a:gd name="T28" fmla="*/ 92 w 197"/>
              <a:gd name="T29" fmla="*/ 2 h 196"/>
              <a:gd name="T30" fmla="*/ 81 w 197"/>
              <a:gd name="T31" fmla="*/ 1 h 196"/>
              <a:gd name="T32" fmla="*/ 65 w 197"/>
              <a:gd name="T33" fmla="*/ 14 h 196"/>
              <a:gd name="T34" fmla="*/ 59 w 197"/>
              <a:gd name="T35" fmla="*/ 7 h 196"/>
              <a:gd name="T36" fmla="*/ 53 w 197"/>
              <a:gd name="T37" fmla="*/ 20 h 196"/>
              <a:gd name="T38" fmla="*/ 35 w 197"/>
              <a:gd name="T39" fmla="*/ 23 h 196"/>
              <a:gd name="T40" fmla="*/ 27 w 197"/>
              <a:gd name="T41" fmla="*/ 33 h 196"/>
              <a:gd name="T42" fmla="*/ 16 w 197"/>
              <a:gd name="T43" fmla="*/ 47 h 196"/>
              <a:gd name="T44" fmla="*/ 9 w 197"/>
              <a:gd name="T45" fmla="*/ 55 h 196"/>
              <a:gd name="T46" fmla="*/ 13 w 197"/>
              <a:gd name="T47" fmla="*/ 69 h 196"/>
              <a:gd name="T48" fmla="*/ 4 w 197"/>
              <a:gd name="T49" fmla="*/ 75 h 196"/>
              <a:gd name="T50" fmla="*/ 2 w 197"/>
              <a:gd name="T51" fmla="*/ 88 h 196"/>
              <a:gd name="T52" fmla="*/ 2 w 197"/>
              <a:gd name="T53" fmla="*/ 105 h 196"/>
              <a:gd name="T54" fmla="*/ 4 w 197"/>
              <a:gd name="T55" fmla="*/ 118 h 196"/>
              <a:gd name="T56" fmla="*/ 15 w 197"/>
              <a:gd name="T57" fmla="*/ 132 h 196"/>
              <a:gd name="T58" fmla="*/ 12 w 197"/>
              <a:gd name="T59" fmla="*/ 145 h 196"/>
              <a:gd name="T60" fmla="*/ 21 w 197"/>
              <a:gd name="T61" fmla="*/ 144 h 196"/>
              <a:gd name="T62" fmla="*/ 25 w 197"/>
              <a:gd name="T63" fmla="*/ 163 h 196"/>
              <a:gd name="T64" fmla="*/ 34 w 197"/>
              <a:gd name="T65" fmla="*/ 170 h 196"/>
              <a:gd name="T66" fmla="*/ 48 w 197"/>
              <a:gd name="T67" fmla="*/ 180 h 196"/>
              <a:gd name="T68" fmla="*/ 58 w 197"/>
              <a:gd name="T69" fmla="*/ 187 h 196"/>
              <a:gd name="T70" fmla="*/ 70 w 197"/>
              <a:gd name="T71" fmla="*/ 183 h 196"/>
              <a:gd name="T72" fmla="*/ 78 w 197"/>
              <a:gd name="T73" fmla="*/ 194 h 196"/>
              <a:gd name="T74" fmla="*/ 89 w 197"/>
              <a:gd name="T75" fmla="*/ 194 h 196"/>
              <a:gd name="T76" fmla="*/ 105 w 197"/>
              <a:gd name="T77" fmla="*/ 188 h 196"/>
              <a:gd name="T78" fmla="*/ 108 w 197"/>
              <a:gd name="T79" fmla="*/ 196 h 196"/>
              <a:gd name="T80" fmla="*/ 118 w 197"/>
              <a:gd name="T81" fmla="*/ 186 h 196"/>
              <a:gd name="T82" fmla="*/ 137 w 197"/>
              <a:gd name="T83" fmla="*/ 189 h 196"/>
              <a:gd name="T84" fmla="*/ 147 w 197"/>
              <a:gd name="T85" fmla="*/ 182 h 196"/>
              <a:gd name="T86" fmla="*/ 161 w 197"/>
              <a:gd name="T87" fmla="*/ 172 h 196"/>
              <a:gd name="T88" fmla="*/ 171 w 197"/>
              <a:gd name="T89" fmla="*/ 166 h 196"/>
              <a:gd name="T90" fmla="*/ 176 w 197"/>
              <a:gd name="T91" fmla="*/ 146 h 196"/>
              <a:gd name="T92" fmla="*/ 184 w 197"/>
              <a:gd name="T93" fmla="*/ 148 h 196"/>
              <a:gd name="T94" fmla="*/ 182 w 197"/>
              <a:gd name="T95" fmla="*/ 134 h 196"/>
              <a:gd name="T96" fmla="*/ 193 w 197"/>
              <a:gd name="T97" fmla="*/ 121 h 196"/>
              <a:gd name="T98" fmla="*/ 197 w 197"/>
              <a:gd name="T99" fmla="*/ 11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7" h="196">
                <a:moveTo>
                  <a:pt x="195" y="108"/>
                </a:moveTo>
                <a:cubicBezTo>
                  <a:pt x="189" y="107"/>
                  <a:pt x="189" y="107"/>
                  <a:pt x="189" y="107"/>
                </a:cubicBezTo>
                <a:cubicBezTo>
                  <a:pt x="190" y="102"/>
                  <a:pt x="190" y="97"/>
                  <a:pt x="189" y="92"/>
                </a:cubicBezTo>
                <a:cubicBezTo>
                  <a:pt x="195" y="91"/>
                  <a:pt x="195" y="91"/>
                  <a:pt x="195" y="91"/>
                </a:cubicBezTo>
                <a:cubicBezTo>
                  <a:pt x="197" y="90"/>
                  <a:pt x="197" y="89"/>
                  <a:pt x="197" y="88"/>
                </a:cubicBezTo>
                <a:cubicBezTo>
                  <a:pt x="197" y="85"/>
                  <a:pt x="197" y="83"/>
                  <a:pt x="196" y="80"/>
                </a:cubicBezTo>
                <a:cubicBezTo>
                  <a:pt x="196" y="79"/>
                  <a:pt x="195" y="78"/>
                  <a:pt x="194" y="78"/>
                </a:cubicBezTo>
                <a:cubicBezTo>
                  <a:pt x="194" y="78"/>
                  <a:pt x="194" y="78"/>
                  <a:pt x="194" y="78"/>
                </a:cubicBezTo>
                <a:cubicBezTo>
                  <a:pt x="187" y="79"/>
                  <a:pt x="187" y="79"/>
                  <a:pt x="187" y="79"/>
                </a:cubicBezTo>
                <a:cubicBezTo>
                  <a:pt x="186" y="74"/>
                  <a:pt x="185" y="69"/>
                  <a:pt x="183" y="64"/>
                </a:cubicBezTo>
                <a:cubicBezTo>
                  <a:pt x="188" y="61"/>
                  <a:pt x="188" y="61"/>
                  <a:pt x="188" y="61"/>
                </a:cubicBezTo>
                <a:cubicBezTo>
                  <a:pt x="189" y="61"/>
                  <a:pt x="190" y="59"/>
                  <a:pt x="189" y="58"/>
                </a:cubicBezTo>
                <a:cubicBezTo>
                  <a:pt x="188" y="56"/>
                  <a:pt x="187" y="53"/>
                  <a:pt x="186" y="51"/>
                </a:cubicBezTo>
                <a:cubicBezTo>
                  <a:pt x="185" y="50"/>
                  <a:pt x="184" y="49"/>
                  <a:pt x="184" y="49"/>
                </a:cubicBezTo>
                <a:cubicBezTo>
                  <a:pt x="183" y="49"/>
                  <a:pt x="183" y="50"/>
                  <a:pt x="183" y="50"/>
                </a:cubicBezTo>
                <a:cubicBezTo>
                  <a:pt x="177" y="52"/>
                  <a:pt x="177" y="52"/>
                  <a:pt x="177" y="52"/>
                </a:cubicBezTo>
                <a:cubicBezTo>
                  <a:pt x="174" y="48"/>
                  <a:pt x="171" y="44"/>
                  <a:pt x="168" y="40"/>
                </a:cubicBezTo>
                <a:cubicBezTo>
                  <a:pt x="172" y="35"/>
                  <a:pt x="172" y="35"/>
                  <a:pt x="172" y="35"/>
                </a:cubicBezTo>
                <a:cubicBezTo>
                  <a:pt x="173" y="35"/>
                  <a:pt x="173" y="33"/>
                  <a:pt x="173" y="32"/>
                </a:cubicBezTo>
                <a:cubicBezTo>
                  <a:pt x="171" y="30"/>
                  <a:pt x="169" y="28"/>
                  <a:pt x="167" y="26"/>
                </a:cubicBezTo>
                <a:cubicBezTo>
                  <a:pt x="166" y="26"/>
                  <a:pt x="166" y="26"/>
                  <a:pt x="165" y="26"/>
                </a:cubicBezTo>
                <a:cubicBezTo>
                  <a:pt x="164" y="26"/>
                  <a:pt x="164" y="26"/>
                  <a:pt x="163" y="26"/>
                </a:cubicBezTo>
                <a:cubicBezTo>
                  <a:pt x="159" y="30"/>
                  <a:pt x="159" y="30"/>
                  <a:pt x="159" y="30"/>
                </a:cubicBezTo>
                <a:cubicBezTo>
                  <a:pt x="155" y="27"/>
                  <a:pt x="151" y="24"/>
                  <a:pt x="147" y="21"/>
                </a:cubicBezTo>
                <a:cubicBezTo>
                  <a:pt x="150" y="16"/>
                  <a:pt x="150" y="16"/>
                  <a:pt x="150" y="16"/>
                </a:cubicBezTo>
                <a:cubicBezTo>
                  <a:pt x="150" y="15"/>
                  <a:pt x="150" y="13"/>
                  <a:pt x="149" y="13"/>
                </a:cubicBezTo>
                <a:cubicBezTo>
                  <a:pt x="146" y="12"/>
                  <a:pt x="144" y="10"/>
                  <a:pt x="141" y="9"/>
                </a:cubicBezTo>
                <a:cubicBezTo>
                  <a:pt x="141" y="9"/>
                  <a:pt x="140" y="9"/>
                  <a:pt x="140" y="9"/>
                </a:cubicBezTo>
                <a:cubicBezTo>
                  <a:pt x="139" y="9"/>
                  <a:pt x="139" y="9"/>
                  <a:pt x="138" y="10"/>
                </a:cubicBezTo>
                <a:cubicBezTo>
                  <a:pt x="135" y="15"/>
                  <a:pt x="135" y="15"/>
                  <a:pt x="135" y="15"/>
                </a:cubicBezTo>
                <a:cubicBezTo>
                  <a:pt x="133" y="14"/>
                  <a:pt x="130" y="13"/>
                  <a:pt x="128" y="13"/>
                </a:cubicBezTo>
                <a:cubicBezTo>
                  <a:pt x="126" y="12"/>
                  <a:pt x="123" y="11"/>
                  <a:pt x="121" y="10"/>
                </a:cubicBezTo>
                <a:cubicBezTo>
                  <a:pt x="122" y="4"/>
                  <a:pt x="122" y="4"/>
                  <a:pt x="122" y="4"/>
                </a:cubicBezTo>
                <a:cubicBezTo>
                  <a:pt x="122" y="3"/>
                  <a:pt x="121" y="2"/>
                  <a:pt x="120" y="2"/>
                </a:cubicBezTo>
                <a:cubicBezTo>
                  <a:pt x="117" y="1"/>
                  <a:pt x="114" y="1"/>
                  <a:pt x="111" y="0"/>
                </a:cubicBezTo>
                <a:cubicBezTo>
                  <a:pt x="111" y="0"/>
                  <a:pt x="111" y="0"/>
                  <a:pt x="111" y="0"/>
                </a:cubicBezTo>
                <a:cubicBezTo>
                  <a:pt x="110" y="0"/>
                  <a:pt x="109" y="1"/>
                  <a:pt x="109" y="2"/>
                </a:cubicBezTo>
                <a:cubicBezTo>
                  <a:pt x="108" y="8"/>
                  <a:pt x="108" y="8"/>
                  <a:pt x="108" y="8"/>
                </a:cubicBezTo>
                <a:cubicBezTo>
                  <a:pt x="105" y="8"/>
                  <a:pt x="102" y="8"/>
                  <a:pt x="98" y="8"/>
                </a:cubicBezTo>
                <a:cubicBezTo>
                  <a:pt x="98" y="9"/>
                  <a:pt x="98" y="9"/>
                  <a:pt x="98" y="9"/>
                </a:cubicBezTo>
                <a:cubicBezTo>
                  <a:pt x="98" y="9"/>
                  <a:pt x="98" y="9"/>
                  <a:pt x="98" y="9"/>
                </a:cubicBezTo>
                <a:cubicBezTo>
                  <a:pt x="98" y="8"/>
                  <a:pt x="98" y="8"/>
                  <a:pt x="98" y="8"/>
                </a:cubicBezTo>
                <a:cubicBezTo>
                  <a:pt x="98" y="8"/>
                  <a:pt x="98" y="8"/>
                  <a:pt x="98" y="8"/>
                </a:cubicBezTo>
                <a:cubicBezTo>
                  <a:pt x="96" y="8"/>
                  <a:pt x="95" y="8"/>
                  <a:pt x="93" y="8"/>
                </a:cubicBezTo>
                <a:cubicBezTo>
                  <a:pt x="92" y="2"/>
                  <a:pt x="92" y="2"/>
                  <a:pt x="92" y="2"/>
                </a:cubicBezTo>
                <a:cubicBezTo>
                  <a:pt x="91" y="1"/>
                  <a:pt x="90" y="0"/>
                  <a:pt x="89" y="0"/>
                </a:cubicBezTo>
                <a:cubicBezTo>
                  <a:pt x="89" y="0"/>
                  <a:pt x="89" y="0"/>
                  <a:pt x="89" y="0"/>
                </a:cubicBezTo>
                <a:cubicBezTo>
                  <a:pt x="86" y="0"/>
                  <a:pt x="83" y="0"/>
                  <a:pt x="81" y="1"/>
                </a:cubicBezTo>
                <a:cubicBezTo>
                  <a:pt x="79" y="1"/>
                  <a:pt x="79" y="2"/>
                  <a:pt x="79" y="3"/>
                </a:cubicBezTo>
                <a:cubicBezTo>
                  <a:pt x="80" y="10"/>
                  <a:pt x="80" y="10"/>
                  <a:pt x="80" y="10"/>
                </a:cubicBezTo>
                <a:cubicBezTo>
                  <a:pt x="75" y="11"/>
                  <a:pt x="70" y="12"/>
                  <a:pt x="65" y="14"/>
                </a:cubicBezTo>
                <a:cubicBezTo>
                  <a:pt x="62" y="8"/>
                  <a:pt x="62" y="8"/>
                  <a:pt x="62" y="8"/>
                </a:cubicBezTo>
                <a:cubicBezTo>
                  <a:pt x="62" y="8"/>
                  <a:pt x="61" y="7"/>
                  <a:pt x="60" y="7"/>
                </a:cubicBezTo>
                <a:cubicBezTo>
                  <a:pt x="60" y="7"/>
                  <a:pt x="59" y="7"/>
                  <a:pt x="59" y="7"/>
                </a:cubicBezTo>
                <a:cubicBezTo>
                  <a:pt x="57" y="8"/>
                  <a:pt x="54" y="10"/>
                  <a:pt x="52" y="11"/>
                </a:cubicBezTo>
                <a:cubicBezTo>
                  <a:pt x="50" y="12"/>
                  <a:pt x="50" y="13"/>
                  <a:pt x="51" y="14"/>
                </a:cubicBezTo>
                <a:cubicBezTo>
                  <a:pt x="53" y="20"/>
                  <a:pt x="53" y="20"/>
                  <a:pt x="53" y="20"/>
                </a:cubicBezTo>
                <a:cubicBezTo>
                  <a:pt x="49" y="22"/>
                  <a:pt x="45" y="25"/>
                  <a:pt x="41" y="28"/>
                </a:cubicBezTo>
                <a:cubicBezTo>
                  <a:pt x="36" y="24"/>
                  <a:pt x="36" y="24"/>
                  <a:pt x="36" y="24"/>
                </a:cubicBezTo>
                <a:cubicBezTo>
                  <a:pt x="36" y="24"/>
                  <a:pt x="35" y="23"/>
                  <a:pt x="35" y="23"/>
                </a:cubicBezTo>
                <a:cubicBezTo>
                  <a:pt x="34" y="23"/>
                  <a:pt x="33" y="24"/>
                  <a:pt x="33" y="24"/>
                </a:cubicBezTo>
                <a:cubicBezTo>
                  <a:pt x="31" y="26"/>
                  <a:pt x="29" y="28"/>
                  <a:pt x="27" y="30"/>
                </a:cubicBezTo>
                <a:cubicBezTo>
                  <a:pt x="26" y="31"/>
                  <a:pt x="26" y="32"/>
                  <a:pt x="27" y="33"/>
                </a:cubicBezTo>
                <a:cubicBezTo>
                  <a:pt x="31" y="38"/>
                  <a:pt x="31" y="38"/>
                  <a:pt x="31" y="38"/>
                </a:cubicBezTo>
                <a:cubicBezTo>
                  <a:pt x="28" y="41"/>
                  <a:pt x="25" y="45"/>
                  <a:pt x="22" y="50"/>
                </a:cubicBezTo>
                <a:cubicBezTo>
                  <a:pt x="16" y="47"/>
                  <a:pt x="16" y="47"/>
                  <a:pt x="16" y="47"/>
                </a:cubicBezTo>
                <a:cubicBezTo>
                  <a:pt x="16" y="47"/>
                  <a:pt x="16" y="47"/>
                  <a:pt x="15" y="47"/>
                </a:cubicBezTo>
                <a:cubicBezTo>
                  <a:pt x="14" y="47"/>
                  <a:pt x="14" y="47"/>
                  <a:pt x="13" y="48"/>
                </a:cubicBezTo>
                <a:cubicBezTo>
                  <a:pt x="12" y="50"/>
                  <a:pt x="11" y="53"/>
                  <a:pt x="9" y="55"/>
                </a:cubicBezTo>
                <a:cubicBezTo>
                  <a:pt x="9" y="56"/>
                  <a:pt x="9" y="58"/>
                  <a:pt x="10" y="58"/>
                </a:cubicBezTo>
                <a:cubicBezTo>
                  <a:pt x="16" y="61"/>
                  <a:pt x="16" y="61"/>
                  <a:pt x="16" y="61"/>
                </a:cubicBezTo>
                <a:cubicBezTo>
                  <a:pt x="15" y="64"/>
                  <a:pt x="14" y="66"/>
                  <a:pt x="13" y="69"/>
                </a:cubicBezTo>
                <a:cubicBezTo>
                  <a:pt x="12" y="71"/>
                  <a:pt x="11" y="73"/>
                  <a:pt x="11" y="76"/>
                </a:cubicBezTo>
                <a:cubicBezTo>
                  <a:pt x="5" y="75"/>
                  <a:pt x="5" y="75"/>
                  <a:pt x="5" y="75"/>
                </a:cubicBezTo>
                <a:cubicBezTo>
                  <a:pt x="4" y="75"/>
                  <a:pt x="4" y="75"/>
                  <a:pt x="4" y="75"/>
                </a:cubicBezTo>
                <a:cubicBezTo>
                  <a:pt x="3" y="75"/>
                  <a:pt x="2" y="76"/>
                  <a:pt x="2" y="77"/>
                </a:cubicBezTo>
                <a:cubicBezTo>
                  <a:pt x="1" y="80"/>
                  <a:pt x="1" y="82"/>
                  <a:pt x="0" y="85"/>
                </a:cubicBezTo>
                <a:cubicBezTo>
                  <a:pt x="0" y="86"/>
                  <a:pt x="1" y="87"/>
                  <a:pt x="2" y="88"/>
                </a:cubicBezTo>
                <a:cubicBezTo>
                  <a:pt x="8" y="89"/>
                  <a:pt x="8" y="89"/>
                  <a:pt x="8" y="89"/>
                </a:cubicBezTo>
                <a:cubicBezTo>
                  <a:pt x="8" y="94"/>
                  <a:pt x="8" y="99"/>
                  <a:pt x="8" y="104"/>
                </a:cubicBezTo>
                <a:cubicBezTo>
                  <a:pt x="2" y="105"/>
                  <a:pt x="2" y="105"/>
                  <a:pt x="2" y="105"/>
                </a:cubicBezTo>
                <a:cubicBezTo>
                  <a:pt x="1" y="105"/>
                  <a:pt x="0" y="106"/>
                  <a:pt x="0" y="108"/>
                </a:cubicBezTo>
                <a:cubicBezTo>
                  <a:pt x="1" y="110"/>
                  <a:pt x="1" y="113"/>
                  <a:pt x="1" y="116"/>
                </a:cubicBezTo>
                <a:cubicBezTo>
                  <a:pt x="2" y="117"/>
                  <a:pt x="3" y="118"/>
                  <a:pt x="4" y="118"/>
                </a:cubicBezTo>
                <a:cubicBezTo>
                  <a:pt x="4" y="118"/>
                  <a:pt x="4" y="118"/>
                  <a:pt x="4" y="118"/>
                </a:cubicBezTo>
                <a:cubicBezTo>
                  <a:pt x="10" y="117"/>
                  <a:pt x="10" y="117"/>
                  <a:pt x="10" y="117"/>
                </a:cubicBezTo>
                <a:cubicBezTo>
                  <a:pt x="11" y="122"/>
                  <a:pt x="13" y="127"/>
                  <a:pt x="15" y="132"/>
                </a:cubicBezTo>
                <a:cubicBezTo>
                  <a:pt x="9" y="135"/>
                  <a:pt x="9" y="135"/>
                  <a:pt x="9" y="135"/>
                </a:cubicBezTo>
                <a:cubicBezTo>
                  <a:pt x="8" y="135"/>
                  <a:pt x="8" y="136"/>
                  <a:pt x="8" y="138"/>
                </a:cubicBezTo>
                <a:cubicBezTo>
                  <a:pt x="9" y="140"/>
                  <a:pt x="11" y="143"/>
                  <a:pt x="12" y="145"/>
                </a:cubicBezTo>
                <a:cubicBezTo>
                  <a:pt x="12" y="146"/>
                  <a:pt x="13" y="146"/>
                  <a:pt x="14" y="146"/>
                </a:cubicBezTo>
                <a:cubicBezTo>
                  <a:pt x="14" y="146"/>
                  <a:pt x="15" y="146"/>
                  <a:pt x="15" y="146"/>
                </a:cubicBezTo>
                <a:cubicBezTo>
                  <a:pt x="21" y="144"/>
                  <a:pt x="21" y="144"/>
                  <a:pt x="21" y="144"/>
                </a:cubicBezTo>
                <a:cubicBezTo>
                  <a:pt x="23" y="148"/>
                  <a:pt x="26" y="152"/>
                  <a:pt x="29" y="156"/>
                </a:cubicBezTo>
                <a:cubicBezTo>
                  <a:pt x="25" y="160"/>
                  <a:pt x="25" y="160"/>
                  <a:pt x="25" y="160"/>
                </a:cubicBezTo>
                <a:cubicBezTo>
                  <a:pt x="24" y="161"/>
                  <a:pt x="24" y="163"/>
                  <a:pt x="25" y="163"/>
                </a:cubicBezTo>
                <a:cubicBezTo>
                  <a:pt x="27" y="166"/>
                  <a:pt x="29" y="168"/>
                  <a:pt x="31" y="170"/>
                </a:cubicBezTo>
                <a:cubicBezTo>
                  <a:pt x="31" y="170"/>
                  <a:pt x="32" y="170"/>
                  <a:pt x="33" y="170"/>
                </a:cubicBezTo>
                <a:cubicBezTo>
                  <a:pt x="33" y="170"/>
                  <a:pt x="34" y="170"/>
                  <a:pt x="34" y="170"/>
                </a:cubicBezTo>
                <a:cubicBezTo>
                  <a:pt x="39" y="165"/>
                  <a:pt x="39" y="165"/>
                  <a:pt x="39" y="165"/>
                </a:cubicBezTo>
                <a:cubicBezTo>
                  <a:pt x="42" y="169"/>
                  <a:pt x="47" y="172"/>
                  <a:pt x="51" y="174"/>
                </a:cubicBezTo>
                <a:cubicBezTo>
                  <a:pt x="48" y="180"/>
                  <a:pt x="48" y="180"/>
                  <a:pt x="48" y="180"/>
                </a:cubicBezTo>
                <a:cubicBezTo>
                  <a:pt x="48" y="181"/>
                  <a:pt x="48" y="182"/>
                  <a:pt x="49" y="183"/>
                </a:cubicBezTo>
                <a:cubicBezTo>
                  <a:pt x="51" y="184"/>
                  <a:pt x="54" y="186"/>
                  <a:pt x="57" y="187"/>
                </a:cubicBezTo>
                <a:cubicBezTo>
                  <a:pt x="57" y="187"/>
                  <a:pt x="57" y="187"/>
                  <a:pt x="58" y="187"/>
                </a:cubicBezTo>
                <a:cubicBezTo>
                  <a:pt x="58" y="187"/>
                  <a:pt x="59" y="187"/>
                  <a:pt x="59" y="186"/>
                </a:cubicBezTo>
                <a:cubicBezTo>
                  <a:pt x="63" y="181"/>
                  <a:pt x="63" y="181"/>
                  <a:pt x="63" y="181"/>
                </a:cubicBezTo>
                <a:cubicBezTo>
                  <a:pt x="65" y="182"/>
                  <a:pt x="67" y="182"/>
                  <a:pt x="70" y="183"/>
                </a:cubicBezTo>
                <a:cubicBezTo>
                  <a:pt x="72" y="184"/>
                  <a:pt x="74" y="185"/>
                  <a:pt x="77" y="185"/>
                </a:cubicBezTo>
                <a:cubicBezTo>
                  <a:pt x="76" y="192"/>
                  <a:pt x="76" y="192"/>
                  <a:pt x="76" y="192"/>
                </a:cubicBezTo>
                <a:cubicBezTo>
                  <a:pt x="76" y="193"/>
                  <a:pt x="76" y="194"/>
                  <a:pt x="78" y="194"/>
                </a:cubicBezTo>
                <a:cubicBezTo>
                  <a:pt x="81" y="195"/>
                  <a:pt x="83" y="195"/>
                  <a:pt x="86" y="196"/>
                </a:cubicBezTo>
                <a:cubicBezTo>
                  <a:pt x="86" y="196"/>
                  <a:pt x="86" y="196"/>
                  <a:pt x="86" y="196"/>
                </a:cubicBezTo>
                <a:cubicBezTo>
                  <a:pt x="87" y="196"/>
                  <a:pt x="88" y="195"/>
                  <a:pt x="89" y="194"/>
                </a:cubicBezTo>
                <a:cubicBezTo>
                  <a:pt x="90" y="188"/>
                  <a:pt x="90" y="188"/>
                  <a:pt x="90" y="188"/>
                </a:cubicBezTo>
                <a:cubicBezTo>
                  <a:pt x="93" y="188"/>
                  <a:pt x="96" y="188"/>
                  <a:pt x="99" y="188"/>
                </a:cubicBezTo>
                <a:cubicBezTo>
                  <a:pt x="101" y="188"/>
                  <a:pt x="103" y="188"/>
                  <a:pt x="105" y="188"/>
                </a:cubicBezTo>
                <a:cubicBezTo>
                  <a:pt x="106" y="194"/>
                  <a:pt x="106" y="194"/>
                  <a:pt x="106" y="194"/>
                </a:cubicBezTo>
                <a:cubicBezTo>
                  <a:pt x="106" y="195"/>
                  <a:pt x="107" y="196"/>
                  <a:pt x="108" y="196"/>
                </a:cubicBezTo>
                <a:cubicBezTo>
                  <a:pt x="108" y="196"/>
                  <a:pt x="108" y="196"/>
                  <a:pt x="108" y="196"/>
                </a:cubicBezTo>
                <a:cubicBezTo>
                  <a:pt x="111" y="196"/>
                  <a:pt x="114" y="195"/>
                  <a:pt x="117" y="195"/>
                </a:cubicBezTo>
                <a:cubicBezTo>
                  <a:pt x="118" y="195"/>
                  <a:pt x="119" y="194"/>
                  <a:pt x="119" y="192"/>
                </a:cubicBezTo>
                <a:cubicBezTo>
                  <a:pt x="118" y="186"/>
                  <a:pt x="118" y="186"/>
                  <a:pt x="118" y="186"/>
                </a:cubicBezTo>
                <a:cubicBezTo>
                  <a:pt x="123" y="185"/>
                  <a:pt x="128" y="184"/>
                  <a:pt x="133" y="182"/>
                </a:cubicBezTo>
                <a:cubicBezTo>
                  <a:pt x="135" y="187"/>
                  <a:pt x="135" y="187"/>
                  <a:pt x="135" y="187"/>
                </a:cubicBezTo>
                <a:cubicBezTo>
                  <a:pt x="136" y="188"/>
                  <a:pt x="137" y="189"/>
                  <a:pt x="137" y="189"/>
                </a:cubicBezTo>
                <a:cubicBezTo>
                  <a:pt x="138" y="189"/>
                  <a:pt x="138" y="189"/>
                  <a:pt x="138" y="188"/>
                </a:cubicBezTo>
                <a:cubicBezTo>
                  <a:pt x="141" y="187"/>
                  <a:pt x="143" y="186"/>
                  <a:pt x="146" y="185"/>
                </a:cubicBezTo>
                <a:cubicBezTo>
                  <a:pt x="147" y="184"/>
                  <a:pt x="148" y="183"/>
                  <a:pt x="147" y="182"/>
                </a:cubicBezTo>
                <a:cubicBezTo>
                  <a:pt x="144" y="176"/>
                  <a:pt x="144" y="176"/>
                  <a:pt x="144" y="176"/>
                </a:cubicBezTo>
                <a:cubicBezTo>
                  <a:pt x="149" y="174"/>
                  <a:pt x="153" y="171"/>
                  <a:pt x="157" y="167"/>
                </a:cubicBezTo>
                <a:cubicBezTo>
                  <a:pt x="161" y="172"/>
                  <a:pt x="161" y="172"/>
                  <a:pt x="161" y="172"/>
                </a:cubicBezTo>
                <a:cubicBezTo>
                  <a:pt x="162" y="172"/>
                  <a:pt x="162" y="172"/>
                  <a:pt x="163" y="172"/>
                </a:cubicBezTo>
                <a:cubicBezTo>
                  <a:pt x="164" y="172"/>
                  <a:pt x="164" y="172"/>
                  <a:pt x="165" y="172"/>
                </a:cubicBezTo>
                <a:cubicBezTo>
                  <a:pt x="167" y="170"/>
                  <a:pt x="169" y="168"/>
                  <a:pt x="171" y="166"/>
                </a:cubicBezTo>
                <a:cubicBezTo>
                  <a:pt x="172" y="165"/>
                  <a:pt x="172" y="164"/>
                  <a:pt x="171" y="163"/>
                </a:cubicBezTo>
                <a:cubicBezTo>
                  <a:pt x="166" y="158"/>
                  <a:pt x="166" y="158"/>
                  <a:pt x="166" y="158"/>
                </a:cubicBezTo>
                <a:cubicBezTo>
                  <a:pt x="170" y="155"/>
                  <a:pt x="173" y="150"/>
                  <a:pt x="176" y="146"/>
                </a:cubicBezTo>
                <a:cubicBezTo>
                  <a:pt x="181" y="149"/>
                  <a:pt x="181" y="149"/>
                  <a:pt x="181" y="149"/>
                </a:cubicBezTo>
                <a:cubicBezTo>
                  <a:pt x="182" y="149"/>
                  <a:pt x="182" y="149"/>
                  <a:pt x="182" y="149"/>
                </a:cubicBezTo>
                <a:cubicBezTo>
                  <a:pt x="183" y="149"/>
                  <a:pt x="184" y="149"/>
                  <a:pt x="184" y="148"/>
                </a:cubicBezTo>
                <a:cubicBezTo>
                  <a:pt x="186" y="146"/>
                  <a:pt x="187" y="143"/>
                  <a:pt x="188" y="140"/>
                </a:cubicBezTo>
                <a:cubicBezTo>
                  <a:pt x="189" y="139"/>
                  <a:pt x="188" y="138"/>
                  <a:pt x="187" y="138"/>
                </a:cubicBezTo>
                <a:cubicBezTo>
                  <a:pt x="182" y="134"/>
                  <a:pt x="182" y="134"/>
                  <a:pt x="182" y="134"/>
                </a:cubicBezTo>
                <a:cubicBezTo>
                  <a:pt x="183" y="132"/>
                  <a:pt x="184" y="130"/>
                  <a:pt x="185" y="127"/>
                </a:cubicBezTo>
                <a:cubicBezTo>
                  <a:pt x="186" y="125"/>
                  <a:pt x="186" y="122"/>
                  <a:pt x="187" y="120"/>
                </a:cubicBezTo>
                <a:cubicBezTo>
                  <a:pt x="193" y="121"/>
                  <a:pt x="193" y="121"/>
                  <a:pt x="193" y="121"/>
                </a:cubicBezTo>
                <a:cubicBezTo>
                  <a:pt x="193" y="121"/>
                  <a:pt x="193" y="121"/>
                  <a:pt x="193" y="121"/>
                </a:cubicBezTo>
                <a:cubicBezTo>
                  <a:pt x="194" y="121"/>
                  <a:pt x="195" y="120"/>
                  <a:pt x="196" y="119"/>
                </a:cubicBezTo>
                <a:cubicBezTo>
                  <a:pt x="196" y="116"/>
                  <a:pt x="197" y="113"/>
                  <a:pt x="197" y="111"/>
                </a:cubicBezTo>
                <a:cubicBezTo>
                  <a:pt x="197" y="110"/>
                  <a:pt x="196" y="108"/>
                  <a:pt x="195" y="108"/>
                </a:cubicBezTo>
                <a:close/>
              </a:path>
            </a:pathLst>
          </a:custGeom>
          <a:solidFill>
            <a:schemeClr val="bg1"/>
          </a:solidFill>
          <a:ln w="19050" cap="rnd">
            <a:noFill/>
            <a:round/>
            <a:headEnd/>
            <a:tailEnd/>
          </a:ln>
        </p:spPr>
        <p:txBody>
          <a:bodyPr vert="horz" wrap="square" lIns="45720" tIns="22860" rIns="45720" bIns="22860" numCol="1" anchor="t" anchorCtr="0" compatLnSpc="1">
            <a:prstTxWarp prst="textNoShape">
              <a:avLst/>
            </a:prstTxWarp>
          </a:bodyPr>
          <a:lstStyle/>
          <a:p>
            <a:endParaRPr lang="en-US" sz="900"/>
          </a:p>
        </p:txBody>
      </p:sp>
      <p:sp>
        <p:nvSpPr>
          <p:cNvPr id="34" name="Freeform 7"/>
          <p:cNvSpPr>
            <a:spLocks/>
          </p:cNvSpPr>
          <p:nvPr/>
        </p:nvSpPr>
        <p:spPr bwMode="auto">
          <a:xfrm>
            <a:off x="2462961" y="2938429"/>
            <a:ext cx="1409206" cy="1400995"/>
          </a:xfrm>
          <a:custGeom>
            <a:avLst/>
            <a:gdLst>
              <a:gd name="T0" fmla="*/ 135 w 145"/>
              <a:gd name="T1" fmla="*/ 77 h 144"/>
              <a:gd name="T2" fmla="*/ 143 w 145"/>
              <a:gd name="T3" fmla="*/ 65 h 144"/>
              <a:gd name="T4" fmla="*/ 143 w 145"/>
              <a:gd name="T5" fmla="*/ 53 h 144"/>
              <a:gd name="T6" fmla="*/ 141 w 145"/>
              <a:gd name="T7" fmla="*/ 51 h 144"/>
              <a:gd name="T8" fmla="*/ 129 w 145"/>
              <a:gd name="T9" fmla="*/ 45 h 144"/>
              <a:gd name="T10" fmla="*/ 135 w 145"/>
              <a:gd name="T11" fmla="*/ 39 h 144"/>
              <a:gd name="T12" fmla="*/ 130 w 145"/>
              <a:gd name="T13" fmla="*/ 28 h 144"/>
              <a:gd name="T14" fmla="*/ 127 w 145"/>
              <a:gd name="T15" fmla="*/ 27 h 144"/>
              <a:gd name="T16" fmla="*/ 113 w 145"/>
              <a:gd name="T17" fmla="*/ 25 h 144"/>
              <a:gd name="T18" fmla="*/ 117 w 145"/>
              <a:gd name="T19" fmla="*/ 15 h 144"/>
              <a:gd name="T20" fmla="*/ 108 w 145"/>
              <a:gd name="T21" fmla="*/ 9 h 144"/>
              <a:gd name="T22" fmla="*/ 101 w 145"/>
              <a:gd name="T23" fmla="*/ 17 h 144"/>
              <a:gd name="T24" fmla="*/ 92 w 145"/>
              <a:gd name="T25" fmla="*/ 13 h 144"/>
              <a:gd name="T26" fmla="*/ 92 w 145"/>
              <a:gd name="T27" fmla="*/ 2 h 144"/>
              <a:gd name="T28" fmla="*/ 82 w 145"/>
              <a:gd name="T29" fmla="*/ 0 h 144"/>
              <a:gd name="T30" fmla="*/ 78 w 145"/>
              <a:gd name="T31" fmla="*/ 10 h 144"/>
              <a:gd name="T32" fmla="*/ 72 w 145"/>
              <a:gd name="T33" fmla="*/ 10 h 144"/>
              <a:gd name="T34" fmla="*/ 66 w 145"/>
              <a:gd name="T35" fmla="*/ 2 h 144"/>
              <a:gd name="T36" fmla="*/ 63 w 145"/>
              <a:gd name="T37" fmla="*/ 0 h 144"/>
              <a:gd name="T38" fmla="*/ 52 w 145"/>
              <a:gd name="T39" fmla="*/ 4 h 144"/>
              <a:gd name="T40" fmla="*/ 45 w 145"/>
              <a:gd name="T41" fmla="*/ 17 h 144"/>
              <a:gd name="T42" fmla="*/ 38 w 145"/>
              <a:gd name="T43" fmla="*/ 9 h 144"/>
              <a:gd name="T44" fmla="*/ 28 w 145"/>
              <a:gd name="T45" fmla="*/ 14 h 144"/>
              <a:gd name="T46" fmla="*/ 32 w 145"/>
              <a:gd name="T47" fmla="*/ 25 h 144"/>
              <a:gd name="T48" fmla="*/ 18 w 145"/>
              <a:gd name="T49" fmla="*/ 27 h 144"/>
              <a:gd name="T50" fmla="*/ 15 w 145"/>
              <a:gd name="T51" fmla="*/ 28 h 144"/>
              <a:gd name="T52" fmla="*/ 10 w 145"/>
              <a:gd name="T53" fmla="*/ 39 h 144"/>
              <a:gd name="T54" fmla="*/ 14 w 145"/>
              <a:gd name="T55" fmla="*/ 52 h 144"/>
              <a:gd name="T56" fmla="*/ 5 w 145"/>
              <a:gd name="T57" fmla="*/ 51 h 144"/>
              <a:gd name="T58" fmla="*/ 2 w 145"/>
              <a:gd name="T59" fmla="*/ 53 h 144"/>
              <a:gd name="T60" fmla="*/ 2 w 145"/>
              <a:gd name="T61" fmla="*/ 65 h 144"/>
              <a:gd name="T62" fmla="*/ 11 w 145"/>
              <a:gd name="T63" fmla="*/ 77 h 144"/>
              <a:gd name="T64" fmla="*/ 0 w 145"/>
              <a:gd name="T65" fmla="*/ 82 h 144"/>
              <a:gd name="T66" fmla="*/ 5 w 145"/>
              <a:gd name="T67" fmla="*/ 93 h 144"/>
              <a:gd name="T68" fmla="*/ 14 w 145"/>
              <a:gd name="T69" fmla="*/ 91 h 144"/>
              <a:gd name="T70" fmla="*/ 17 w 145"/>
              <a:gd name="T71" fmla="*/ 100 h 144"/>
              <a:gd name="T72" fmla="*/ 10 w 145"/>
              <a:gd name="T73" fmla="*/ 108 h 144"/>
              <a:gd name="T74" fmla="*/ 17 w 145"/>
              <a:gd name="T75" fmla="*/ 117 h 144"/>
              <a:gd name="T76" fmla="*/ 26 w 145"/>
              <a:gd name="T77" fmla="*/ 112 h 144"/>
              <a:gd name="T78" fmla="*/ 28 w 145"/>
              <a:gd name="T79" fmla="*/ 127 h 144"/>
              <a:gd name="T80" fmla="*/ 37 w 145"/>
              <a:gd name="T81" fmla="*/ 135 h 144"/>
              <a:gd name="T82" fmla="*/ 40 w 145"/>
              <a:gd name="T83" fmla="*/ 134 h 144"/>
              <a:gd name="T84" fmla="*/ 53 w 145"/>
              <a:gd name="T85" fmla="*/ 131 h 144"/>
              <a:gd name="T86" fmla="*/ 52 w 145"/>
              <a:gd name="T87" fmla="*/ 140 h 144"/>
              <a:gd name="T88" fmla="*/ 63 w 145"/>
              <a:gd name="T89" fmla="*/ 144 h 144"/>
              <a:gd name="T90" fmla="*/ 66 w 145"/>
              <a:gd name="T91" fmla="*/ 142 h 144"/>
              <a:gd name="T92" fmla="*/ 73 w 145"/>
              <a:gd name="T93" fmla="*/ 134 h 144"/>
              <a:gd name="T94" fmla="*/ 80 w 145"/>
              <a:gd name="T95" fmla="*/ 142 h 144"/>
              <a:gd name="T96" fmla="*/ 82 w 145"/>
              <a:gd name="T97" fmla="*/ 144 h 144"/>
              <a:gd name="T98" fmla="*/ 93 w 145"/>
              <a:gd name="T99" fmla="*/ 140 h 144"/>
              <a:gd name="T100" fmla="*/ 101 w 145"/>
              <a:gd name="T101" fmla="*/ 127 h 144"/>
              <a:gd name="T102" fmla="*/ 108 w 145"/>
              <a:gd name="T103" fmla="*/ 136 h 144"/>
              <a:gd name="T104" fmla="*/ 117 w 145"/>
              <a:gd name="T105" fmla="*/ 130 h 144"/>
              <a:gd name="T106" fmla="*/ 113 w 145"/>
              <a:gd name="T107" fmla="*/ 119 h 144"/>
              <a:gd name="T108" fmla="*/ 128 w 145"/>
              <a:gd name="T109" fmla="*/ 117 h 144"/>
              <a:gd name="T110" fmla="*/ 131 w 145"/>
              <a:gd name="T111" fmla="*/ 117 h 144"/>
              <a:gd name="T112" fmla="*/ 135 w 145"/>
              <a:gd name="T113" fmla="*/ 106 h 144"/>
              <a:gd name="T114" fmla="*/ 132 w 145"/>
              <a:gd name="T115" fmla="*/ 92 h 144"/>
              <a:gd name="T116" fmla="*/ 141 w 145"/>
              <a:gd name="T117" fmla="*/ 93 h 144"/>
              <a:gd name="T118" fmla="*/ 143 w 145"/>
              <a:gd name="T119" fmla="*/ 91 h 144"/>
              <a:gd name="T120" fmla="*/ 143 w 145"/>
              <a:gd name="T121"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5" h="144">
                <a:moveTo>
                  <a:pt x="143" y="79"/>
                </a:moveTo>
                <a:cubicBezTo>
                  <a:pt x="135" y="77"/>
                  <a:pt x="135" y="77"/>
                  <a:pt x="135" y="77"/>
                </a:cubicBezTo>
                <a:cubicBezTo>
                  <a:pt x="135" y="74"/>
                  <a:pt x="135" y="70"/>
                  <a:pt x="135" y="67"/>
                </a:cubicBezTo>
                <a:cubicBezTo>
                  <a:pt x="143" y="65"/>
                  <a:pt x="143" y="65"/>
                  <a:pt x="143" y="65"/>
                </a:cubicBezTo>
                <a:cubicBezTo>
                  <a:pt x="144" y="65"/>
                  <a:pt x="145" y="64"/>
                  <a:pt x="145" y="63"/>
                </a:cubicBezTo>
                <a:cubicBezTo>
                  <a:pt x="145" y="59"/>
                  <a:pt x="144" y="56"/>
                  <a:pt x="143" y="53"/>
                </a:cubicBezTo>
                <a:cubicBezTo>
                  <a:pt x="143" y="52"/>
                  <a:pt x="142" y="51"/>
                  <a:pt x="141" y="51"/>
                </a:cubicBezTo>
                <a:cubicBezTo>
                  <a:pt x="141" y="51"/>
                  <a:pt x="141" y="51"/>
                  <a:pt x="141" y="51"/>
                </a:cubicBezTo>
                <a:cubicBezTo>
                  <a:pt x="132" y="53"/>
                  <a:pt x="132" y="53"/>
                  <a:pt x="132" y="53"/>
                </a:cubicBezTo>
                <a:cubicBezTo>
                  <a:pt x="131" y="50"/>
                  <a:pt x="130" y="48"/>
                  <a:pt x="129" y="45"/>
                </a:cubicBezTo>
                <a:cubicBezTo>
                  <a:pt x="128" y="45"/>
                  <a:pt x="128" y="44"/>
                  <a:pt x="128" y="44"/>
                </a:cubicBezTo>
                <a:cubicBezTo>
                  <a:pt x="135" y="39"/>
                  <a:pt x="135" y="39"/>
                  <a:pt x="135" y="39"/>
                </a:cubicBezTo>
                <a:cubicBezTo>
                  <a:pt x="136" y="38"/>
                  <a:pt x="136" y="37"/>
                  <a:pt x="136" y="36"/>
                </a:cubicBezTo>
                <a:cubicBezTo>
                  <a:pt x="134" y="33"/>
                  <a:pt x="132" y="30"/>
                  <a:pt x="130" y="28"/>
                </a:cubicBezTo>
                <a:cubicBezTo>
                  <a:pt x="130" y="27"/>
                  <a:pt x="129" y="27"/>
                  <a:pt x="129" y="27"/>
                </a:cubicBezTo>
                <a:cubicBezTo>
                  <a:pt x="128" y="27"/>
                  <a:pt x="128" y="27"/>
                  <a:pt x="127" y="27"/>
                </a:cubicBezTo>
                <a:cubicBezTo>
                  <a:pt x="120" y="32"/>
                  <a:pt x="120" y="32"/>
                  <a:pt x="120" y="32"/>
                </a:cubicBezTo>
                <a:cubicBezTo>
                  <a:pt x="118" y="29"/>
                  <a:pt x="115" y="27"/>
                  <a:pt x="113" y="25"/>
                </a:cubicBezTo>
                <a:cubicBezTo>
                  <a:pt x="118" y="18"/>
                  <a:pt x="118" y="18"/>
                  <a:pt x="118" y="18"/>
                </a:cubicBezTo>
                <a:cubicBezTo>
                  <a:pt x="118" y="17"/>
                  <a:pt x="118" y="15"/>
                  <a:pt x="117" y="15"/>
                </a:cubicBezTo>
                <a:cubicBezTo>
                  <a:pt x="114" y="13"/>
                  <a:pt x="112" y="11"/>
                  <a:pt x="109" y="9"/>
                </a:cubicBezTo>
                <a:cubicBezTo>
                  <a:pt x="109" y="9"/>
                  <a:pt x="108" y="9"/>
                  <a:pt x="108" y="9"/>
                </a:cubicBezTo>
                <a:cubicBezTo>
                  <a:pt x="107" y="9"/>
                  <a:pt x="106" y="9"/>
                  <a:pt x="106" y="10"/>
                </a:cubicBezTo>
                <a:cubicBezTo>
                  <a:pt x="101" y="17"/>
                  <a:pt x="101" y="17"/>
                  <a:pt x="101" y="17"/>
                </a:cubicBezTo>
                <a:cubicBezTo>
                  <a:pt x="98" y="16"/>
                  <a:pt x="96" y="15"/>
                  <a:pt x="93" y="14"/>
                </a:cubicBezTo>
                <a:cubicBezTo>
                  <a:pt x="92" y="14"/>
                  <a:pt x="92" y="13"/>
                  <a:pt x="92" y="13"/>
                </a:cubicBezTo>
                <a:cubicBezTo>
                  <a:pt x="93" y="5"/>
                  <a:pt x="93" y="5"/>
                  <a:pt x="93" y="5"/>
                </a:cubicBezTo>
                <a:cubicBezTo>
                  <a:pt x="94" y="4"/>
                  <a:pt x="93" y="2"/>
                  <a:pt x="92" y="2"/>
                </a:cubicBezTo>
                <a:cubicBezTo>
                  <a:pt x="88" y="1"/>
                  <a:pt x="85" y="1"/>
                  <a:pt x="82" y="0"/>
                </a:cubicBezTo>
                <a:cubicBezTo>
                  <a:pt x="82" y="0"/>
                  <a:pt x="82" y="0"/>
                  <a:pt x="82" y="0"/>
                </a:cubicBezTo>
                <a:cubicBezTo>
                  <a:pt x="81" y="0"/>
                  <a:pt x="80" y="1"/>
                  <a:pt x="80" y="2"/>
                </a:cubicBezTo>
                <a:cubicBezTo>
                  <a:pt x="78" y="10"/>
                  <a:pt x="78" y="10"/>
                  <a:pt x="78" y="10"/>
                </a:cubicBezTo>
                <a:cubicBezTo>
                  <a:pt x="76" y="10"/>
                  <a:pt x="74" y="10"/>
                  <a:pt x="72" y="10"/>
                </a:cubicBezTo>
                <a:cubicBezTo>
                  <a:pt x="72" y="10"/>
                  <a:pt x="72" y="10"/>
                  <a:pt x="72" y="10"/>
                </a:cubicBezTo>
                <a:cubicBezTo>
                  <a:pt x="71" y="10"/>
                  <a:pt x="69" y="10"/>
                  <a:pt x="68" y="10"/>
                </a:cubicBezTo>
                <a:cubicBezTo>
                  <a:pt x="66" y="2"/>
                  <a:pt x="66" y="2"/>
                  <a:pt x="66" y="2"/>
                </a:cubicBezTo>
                <a:cubicBezTo>
                  <a:pt x="66" y="1"/>
                  <a:pt x="65" y="0"/>
                  <a:pt x="64" y="0"/>
                </a:cubicBezTo>
                <a:cubicBezTo>
                  <a:pt x="64" y="0"/>
                  <a:pt x="64" y="0"/>
                  <a:pt x="63" y="0"/>
                </a:cubicBezTo>
                <a:cubicBezTo>
                  <a:pt x="60" y="0"/>
                  <a:pt x="57" y="1"/>
                  <a:pt x="54" y="2"/>
                </a:cubicBezTo>
                <a:cubicBezTo>
                  <a:pt x="53" y="2"/>
                  <a:pt x="52" y="3"/>
                  <a:pt x="52" y="4"/>
                </a:cubicBezTo>
                <a:cubicBezTo>
                  <a:pt x="54" y="13"/>
                  <a:pt x="54" y="13"/>
                  <a:pt x="54" y="13"/>
                </a:cubicBezTo>
                <a:cubicBezTo>
                  <a:pt x="50" y="14"/>
                  <a:pt x="47" y="15"/>
                  <a:pt x="45" y="17"/>
                </a:cubicBezTo>
                <a:cubicBezTo>
                  <a:pt x="39" y="10"/>
                  <a:pt x="39" y="10"/>
                  <a:pt x="39" y="10"/>
                </a:cubicBezTo>
                <a:cubicBezTo>
                  <a:pt x="39" y="9"/>
                  <a:pt x="38" y="9"/>
                  <a:pt x="38" y="9"/>
                </a:cubicBezTo>
                <a:cubicBezTo>
                  <a:pt x="37" y="9"/>
                  <a:pt x="37" y="9"/>
                  <a:pt x="36" y="9"/>
                </a:cubicBezTo>
                <a:cubicBezTo>
                  <a:pt x="34" y="11"/>
                  <a:pt x="31" y="12"/>
                  <a:pt x="28" y="14"/>
                </a:cubicBezTo>
                <a:cubicBezTo>
                  <a:pt x="27" y="15"/>
                  <a:pt x="27" y="16"/>
                  <a:pt x="28" y="17"/>
                </a:cubicBezTo>
                <a:cubicBezTo>
                  <a:pt x="32" y="25"/>
                  <a:pt x="32" y="25"/>
                  <a:pt x="32" y="25"/>
                </a:cubicBezTo>
                <a:cubicBezTo>
                  <a:pt x="30" y="27"/>
                  <a:pt x="28" y="29"/>
                  <a:pt x="25" y="32"/>
                </a:cubicBezTo>
                <a:cubicBezTo>
                  <a:pt x="18" y="27"/>
                  <a:pt x="18" y="27"/>
                  <a:pt x="18" y="27"/>
                </a:cubicBezTo>
                <a:cubicBezTo>
                  <a:pt x="18" y="27"/>
                  <a:pt x="17" y="27"/>
                  <a:pt x="17" y="27"/>
                </a:cubicBezTo>
                <a:cubicBezTo>
                  <a:pt x="16" y="27"/>
                  <a:pt x="15" y="27"/>
                  <a:pt x="15" y="28"/>
                </a:cubicBezTo>
                <a:cubicBezTo>
                  <a:pt x="13" y="30"/>
                  <a:pt x="11" y="33"/>
                  <a:pt x="9" y="36"/>
                </a:cubicBezTo>
                <a:cubicBezTo>
                  <a:pt x="9" y="37"/>
                  <a:pt x="9" y="38"/>
                  <a:pt x="10" y="39"/>
                </a:cubicBezTo>
                <a:cubicBezTo>
                  <a:pt x="17" y="44"/>
                  <a:pt x="17" y="44"/>
                  <a:pt x="17" y="44"/>
                </a:cubicBezTo>
                <a:cubicBezTo>
                  <a:pt x="16" y="46"/>
                  <a:pt x="15" y="49"/>
                  <a:pt x="14" y="52"/>
                </a:cubicBezTo>
                <a:cubicBezTo>
                  <a:pt x="14" y="52"/>
                  <a:pt x="14" y="53"/>
                  <a:pt x="14" y="53"/>
                </a:cubicBezTo>
                <a:cubicBezTo>
                  <a:pt x="5" y="51"/>
                  <a:pt x="5" y="51"/>
                  <a:pt x="5" y="51"/>
                </a:cubicBezTo>
                <a:cubicBezTo>
                  <a:pt x="5" y="51"/>
                  <a:pt x="5" y="51"/>
                  <a:pt x="4" y="51"/>
                </a:cubicBezTo>
                <a:cubicBezTo>
                  <a:pt x="3" y="51"/>
                  <a:pt x="3" y="52"/>
                  <a:pt x="2" y="53"/>
                </a:cubicBezTo>
                <a:cubicBezTo>
                  <a:pt x="1" y="56"/>
                  <a:pt x="1" y="60"/>
                  <a:pt x="0" y="63"/>
                </a:cubicBezTo>
                <a:cubicBezTo>
                  <a:pt x="0" y="64"/>
                  <a:pt x="1" y="65"/>
                  <a:pt x="2" y="65"/>
                </a:cubicBezTo>
                <a:cubicBezTo>
                  <a:pt x="11" y="67"/>
                  <a:pt x="11" y="67"/>
                  <a:pt x="11" y="67"/>
                </a:cubicBezTo>
                <a:cubicBezTo>
                  <a:pt x="10" y="70"/>
                  <a:pt x="10" y="74"/>
                  <a:pt x="11" y="77"/>
                </a:cubicBezTo>
                <a:cubicBezTo>
                  <a:pt x="2" y="79"/>
                  <a:pt x="2" y="79"/>
                  <a:pt x="2" y="79"/>
                </a:cubicBezTo>
                <a:cubicBezTo>
                  <a:pt x="1" y="79"/>
                  <a:pt x="0" y="80"/>
                  <a:pt x="0" y="82"/>
                </a:cubicBezTo>
                <a:cubicBezTo>
                  <a:pt x="1" y="85"/>
                  <a:pt x="2" y="88"/>
                  <a:pt x="2" y="91"/>
                </a:cubicBezTo>
                <a:cubicBezTo>
                  <a:pt x="3" y="92"/>
                  <a:pt x="4" y="93"/>
                  <a:pt x="5" y="93"/>
                </a:cubicBezTo>
                <a:cubicBezTo>
                  <a:pt x="5" y="93"/>
                  <a:pt x="5" y="93"/>
                  <a:pt x="5" y="93"/>
                </a:cubicBezTo>
                <a:cubicBezTo>
                  <a:pt x="14" y="91"/>
                  <a:pt x="14" y="91"/>
                  <a:pt x="14" y="91"/>
                </a:cubicBezTo>
                <a:cubicBezTo>
                  <a:pt x="15" y="94"/>
                  <a:pt x="16" y="97"/>
                  <a:pt x="17" y="99"/>
                </a:cubicBezTo>
                <a:cubicBezTo>
                  <a:pt x="17" y="100"/>
                  <a:pt x="17" y="100"/>
                  <a:pt x="17" y="100"/>
                </a:cubicBezTo>
                <a:cubicBezTo>
                  <a:pt x="10" y="105"/>
                  <a:pt x="10" y="105"/>
                  <a:pt x="10" y="105"/>
                </a:cubicBezTo>
                <a:cubicBezTo>
                  <a:pt x="9" y="106"/>
                  <a:pt x="9" y="107"/>
                  <a:pt x="10" y="108"/>
                </a:cubicBezTo>
                <a:cubicBezTo>
                  <a:pt x="11" y="111"/>
                  <a:pt x="13" y="114"/>
                  <a:pt x="15" y="117"/>
                </a:cubicBezTo>
                <a:cubicBezTo>
                  <a:pt x="16" y="117"/>
                  <a:pt x="16" y="117"/>
                  <a:pt x="17" y="117"/>
                </a:cubicBezTo>
                <a:cubicBezTo>
                  <a:pt x="17" y="117"/>
                  <a:pt x="18" y="117"/>
                  <a:pt x="18" y="117"/>
                </a:cubicBezTo>
                <a:cubicBezTo>
                  <a:pt x="26" y="112"/>
                  <a:pt x="26" y="112"/>
                  <a:pt x="26" y="112"/>
                </a:cubicBezTo>
                <a:cubicBezTo>
                  <a:pt x="28" y="115"/>
                  <a:pt x="30" y="117"/>
                  <a:pt x="33" y="119"/>
                </a:cubicBezTo>
                <a:cubicBezTo>
                  <a:pt x="28" y="127"/>
                  <a:pt x="28" y="127"/>
                  <a:pt x="28" y="127"/>
                </a:cubicBezTo>
                <a:cubicBezTo>
                  <a:pt x="27" y="128"/>
                  <a:pt x="27" y="129"/>
                  <a:pt x="28" y="130"/>
                </a:cubicBezTo>
                <a:cubicBezTo>
                  <a:pt x="31" y="132"/>
                  <a:pt x="34" y="133"/>
                  <a:pt x="37" y="135"/>
                </a:cubicBezTo>
                <a:cubicBezTo>
                  <a:pt x="37" y="135"/>
                  <a:pt x="37" y="135"/>
                  <a:pt x="38" y="135"/>
                </a:cubicBezTo>
                <a:cubicBezTo>
                  <a:pt x="38" y="135"/>
                  <a:pt x="39" y="135"/>
                  <a:pt x="40" y="134"/>
                </a:cubicBezTo>
                <a:cubicBezTo>
                  <a:pt x="45" y="127"/>
                  <a:pt x="45" y="127"/>
                  <a:pt x="45" y="127"/>
                </a:cubicBezTo>
                <a:cubicBezTo>
                  <a:pt x="47" y="129"/>
                  <a:pt x="50" y="130"/>
                  <a:pt x="53" y="131"/>
                </a:cubicBezTo>
                <a:cubicBezTo>
                  <a:pt x="53" y="131"/>
                  <a:pt x="53" y="131"/>
                  <a:pt x="54" y="131"/>
                </a:cubicBezTo>
                <a:cubicBezTo>
                  <a:pt x="52" y="140"/>
                  <a:pt x="52" y="140"/>
                  <a:pt x="52" y="140"/>
                </a:cubicBezTo>
                <a:cubicBezTo>
                  <a:pt x="52" y="141"/>
                  <a:pt x="53" y="142"/>
                  <a:pt x="54" y="142"/>
                </a:cubicBezTo>
                <a:cubicBezTo>
                  <a:pt x="57" y="143"/>
                  <a:pt x="60" y="144"/>
                  <a:pt x="63" y="144"/>
                </a:cubicBezTo>
                <a:cubicBezTo>
                  <a:pt x="64" y="144"/>
                  <a:pt x="64" y="144"/>
                  <a:pt x="64" y="144"/>
                </a:cubicBezTo>
                <a:cubicBezTo>
                  <a:pt x="65" y="144"/>
                  <a:pt x="66" y="143"/>
                  <a:pt x="66" y="142"/>
                </a:cubicBezTo>
                <a:cubicBezTo>
                  <a:pt x="68" y="134"/>
                  <a:pt x="68" y="134"/>
                  <a:pt x="68" y="134"/>
                </a:cubicBezTo>
                <a:cubicBezTo>
                  <a:pt x="70" y="134"/>
                  <a:pt x="71" y="134"/>
                  <a:pt x="73" y="134"/>
                </a:cubicBezTo>
                <a:cubicBezTo>
                  <a:pt x="75" y="134"/>
                  <a:pt x="76" y="134"/>
                  <a:pt x="78" y="134"/>
                </a:cubicBezTo>
                <a:cubicBezTo>
                  <a:pt x="80" y="142"/>
                  <a:pt x="80" y="142"/>
                  <a:pt x="80" y="142"/>
                </a:cubicBezTo>
                <a:cubicBezTo>
                  <a:pt x="80" y="143"/>
                  <a:pt x="81" y="144"/>
                  <a:pt x="82" y="144"/>
                </a:cubicBezTo>
                <a:cubicBezTo>
                  <a:pt x="82" y="144"/>
                  <a:pt x="82" y="144"/>
                  <a:pt x="82" y="144"/>
                </a:cubicBezTo>
                <a:cubicBezTo>
                  <a:pt x="85" y="144"/>
                  <a:pt x="89" y="143"/>
                  <a:pt x="92" y="142"/>
                </a:cubicBezTo>
                <a:cubicBezTo>
                  <a:pt x="93" y="142"/>
                  <a:pt x="94" y="141"/>
                  <a:pt x="93" y="140"/>
                </a:cubicBezTo>
                <a:cubicBezTo>
                  <a:pt x="92" y="131"/>
                  <a:pt x="92" y="131"/>
                  <a:pt x="92" y="131"/>
                </a:cubicBezTo>
                <a:cubicBezTo>
                  <a:pt x="95" y="130"/>
                  <a:pt x="98" y="129"/>
                  <a:pt x="101" y="127"/>
                </a:cubicBezTo>
                <a:cubicBezTo>
                  <a:pt x="106" y="135"/>
                  <a:pt x="106" y="135"/>
                  <a:pt x="106" y="135"/>
                </a:cubicBezTo>
                <a:cubicBezTo>
                  <a:pt x="106" y="135"/>
                  <a:pt x="107" y="136"/>
                  <a:pt x="108" y="136"/>
                </a:cubicBezTo>
                <a:cubicBezTo>
                  <a:pt x="108" y="136"/>
                  <a:pt x="109" y="135"/>
                  <a:pt x="109" y="135"/>
                </a:cubicBezTo>
                <a:cubicBezTo>
                  <a:pt x="112" y="134"/>
                  <a:pt x="115" y="132"/>
                  <a:pt x="117" y="130"/>
                </a:cubicBezTo>
                <a:cubicBezTo>
                  <a:pt x="118" y="129"/>
                  <a:pt x="118" y="128"/>
                  <a:pt x="118" y="127"/>
                </a:cubicBezTo>
                <a:cubicBezTo>
                  <a:pt x="113" y="119"/>
                  <a:pt x="113" y="119"/>
                  <a:pt x="113" y="119"/>
                </a:cubicBezTo>
                <a:cubicBezTo>
                  <a:pt x="116" y="117"/>
                  <a:pt x="118" y="115"/>
                  <a:pt x="120" y="112"/>
                </a:cubicBezTo>
                <a:cubicBezTo>
                  <a:pt x="128" y="117"/>
                  <a:pt x="128" y="117"/>
                  <a:pt x="128" y="117"/>
                </a:cubicBezTo>
                <a:cubicBezTo>
                  <a:pt x="128" y="117"/>
                  <a:pt x="128" y="118"/>
                  <a:pt x="129" y="118"/>
                </a:cubicBezTo>
                <a:cubicBezTo>
                  <a:pt x="129" y="118"/>
                  <a:pt x="130" y="117"/>
                  <a:pt x="131" y="117"/>
                </a:cubicBezTo>
                <a:cubicBezTo>
                  <a:pt x="133" y="114"/>
                  <a:pt x="134" y="111"/>
                  <a:pt x="136" y="109"/>
                </a:cubicBezTo>
                <a:cubicBezTo>
                  <a:pt x="137" y="108"/>
                  <a:pt x="136" y="106"/>
                  <a:pt x="135" y="106"/>
                </a:cubicBezTo>
                <a:cubicBezTo>
                  <a:pt x="128" y="100"/>
                  <a:pt x="128" y="100"/>
                  <a:pt x="128" y="100"/>
                </a:cubicBezTo>
                <a:cubicBezTo>
                  <a:pt x="129" y="98"/>
                  <a:pt x="131" y="95"/>
                  <a:pt x="132" y="92"/>
                </a:cubicBezTo>
                <a:cubicBezTo>
                  <a:pt x="132" y="92"/>
                  <a:pt x="132" y="92"/>
                  <a:pt x="132" y="91"/>
                </a:cubicBezTo>
                <a:cubicBezTo>
                  <a:pt x="141" y="93"/>
                  <a:pt x="141" y="93"/>
                  <a:pt x="141" y="93"/>
                </a:cubicBezTo>
                <a:cubicBezTo>
                  <a:pt x="141" y="93"/>
                  <a:pt x="141" y="93"/>
                  <a:pt x="141" y="93"/>
                </a:cubicBezTo>
                <a:cubicBezTo>
                  <a:pt x="142" y="93"/>
                  <a:pt x="143" y="92"/>
                  <a:pt x="143" y="91"/>
                </a:cubicBezTo>
                <a:cubicBezTo>
                  <a:pt x="144" y="88"/>
                  <a:pt x="145" y="85"/>
                  <a:pt x="145" y="82"/>
                </a:cubicBezTo>
                <a:cubicBezTo>
                  <a:pt x="145" y="80"/>
                  <a:pt x="145" y="79"/>
                  <a:pt x="143" y="79"/>
                </a:cubicBezTo>
                <a:close/>
              </a:path>
            </a:pathLst>
          </a:custGeom>
          <a:solidFill>
            <a:srgbClr val="FFFF00"/>
          </a:solidFill>
          <a:ln w="19050" cap="rnd">
            <a:noFill/>
            <a:round/>
            <a:headEnd/>
            <a:tailEnd/>
          </a:ln>
        </p:spPr>
        <p:txBody>
          <a:bodyPr vert="horz" wrap="square" lIns="45720" tIns="22860" rIns="45720" bIns="22860" numCol="1" anchor="t" anchorCtr="0" compatLnSpc="1">
            <a:prstTxWarp prst="textNoShape">
              <a:avLst/>
            </a:prstTxWarp>
          </a:bodyPr>
          <a:lstStyle/>
          <a:p>
            <a:endParaRPr lang="en-US" sz="900"/>
          </a:p>
        </p:txBody>
      </p:sp>
      <p:sp>
        <p:nvSpPr>
          <p:cNvPr id="35" name="Freeform 8"/>
          <p:cNvSpPr>
            <a:spLocks/>
          </p:cNvSpPr>
          <p:nvPr/>
        </p:nvSpPr>
        <p:spPr bwMode="auto">
          <a:xfrm>
            <a:off x="5652691" y="2958149"/>
            <a:ext cx="1418782" cy="1400995"/>
          </a:xfrm>
          <a:custGeom>
            <a:avLst/>
            <a:gdLst>
              <a:gd name="T0" fmla="*/ 135 w 146"/>
              <a:gd name="T1" fmla="*/ 77 h 144"/>
              <a:gd name="T2" fmla="*/ 144 w 146"/>
              <a:gd name="T3" fmla="*/ 65 h 144"/>
              <a:gd name="T4" fmla="*/ 143 w 146"/>
              <a:gd name="T5" fmla="*/ 53 h 144"/>
              <a:gd name="T6" fmla="*/ 141 w 146"/>
              <a:gd name="T7" fmla="*/ 51 h 144"/>
              <a:gd name="T8" fmla="*/ 129 w 146"/>
              <a:gd name="T9" fmla="*/ 45 h 144"/>
              <a:gd name="T10" fmla="*/ 135 w 146"/>
              <a:gd name="T11" fmla="*/ 39 h 144"/>
              <a:gd name="T12" fmla="*/ 131 w 146"/>
              <a:gd name="T13" fmla="*/ 27 h 144"/>
              <a:gd name="T14" fmla="*/ 128 w 146"/>
              <a:gd name="T15" fmla="*/ 27 h 144"/>
              <a:gd name="T16" fmla="*/ 113 w 146"/>
              <a:gd name="T17" fmla="*/ 25 h 144"/>
              <a:gd name="T18" fmla="*/ 117 w 146"/>
              <a:gd name="T19" fmla="*/ 14 h 144"/>
              <a:gd name="T20" fmla="*/ 108 w 146"/>
              <a:gd name="T21" fmla="*/ 9 h 144"/>
              <a:gd name="T22" fmla="*/ 101 w 146"/>
              <a:gd name="T23" fmla="*/ 17 h 144"/>
              <a:gd name="T24" fmla="*/ 92 w 146"/>
              <a:gd name="T25" fmla="*/ 13 h 144"/>
              <a:gd name="T26" fmla="*/ 92 w 146"/>
              <a:gd name="T27" fmla="*/ 2 h 144"/>
              <a:gd name="T28" fmla="*/ 82 w 146"/>
              <a:gd name="T29" fmla="*/ 0 h 144"/>
              <a:gd name="T30" fmla="*/ 78 w 146"/>
              <a:gd name="T31" fmla="*/ 10 h 144"/>
              <a:gd name="T32" fmla="*/ 73 w 146"/>
              <a:gd name="T33" fmla="*/ 10 h 144"/>
              <a:gd name="T34" fmla="*/ 66 w 146"/>
              <a:gd name="T35" fmla="*/ 1 h 144"/>
              <a:gd name="T36" fmla="*/ 64 w 146"/>
              <a:gd name="T37" fmla="*/ 0 h 144"/>
              <a:gd name="T38" fmla="*/ 52 w 146"/>
              <a:gd name="T39" fmla="*/ 4 h 144"/>
              <a:gd name="T40" fmla="*/ 45 w 146"/>
              <a:gd name="T41" fmla="*/ 17 h 144"/>
              <a:gd name="T42" fmla="*/ 38 w 146"/>
              <a:gd name="T43" fmla="*/ 8 h 144"/>
              <a:gd name="T44" fmla="*/ 29 w 146"/>
              <a:gd name="T45" fmla="*/ 14 h 144"/>
              <a:gd name="T46" fmla="*/ 33 w 146"/>
              <a:gd name="T47" fmla="*/ 25 h 144"/>
              <a:gd name="T48" fmla="*/ 18 w 146"/>
              <a:gd name="T49" fmla="*/ 27 h 144"/>
              <a:gd name="T50" fmla="*/ 15 w 146"/>
              <a:gd name="T51" fmla="*/ 27 h 144"/>
              <a:gd name="T52" fmla="*/ 10 w 146"/>
              <a:gd name="T53" fmla="*/ 38 h 144"/>
              <a:gd name="T54" fmla="*/ 14 w 146"/>
              <a:gd name="T55" fmla="*/ 52 h 144"/>
              <a:gd name="T56" fmla="*/ 5 w 146"/>
              <a:gd name="T57" fmla="*/ 51 h 144"/>
              <a:gd name="T58" fmla="*/ 3 w 146"/>
              <a:gd name="T59" fmla="*/ 53 h 144"/>
              <a:gd name="T60" fmla="*/ 2 w 146"/>
              <a:gd name="T61" fmla="*/ 65 h 144"/>
              <a:gd name="T62" fmla="*/ 11 w 146"/>
              <a:gd name="T63" fmla="*/ 77 h 144"/>
              <a:gd name="T64" fmla="*/ 1 w 146"/>
              <a:gd name="T65" fmla="*/ 81 h 144"/>
              <a:gd name="T66" fmla="*/ 5 w 146"/>
              <a:gd name="T67" fmla="*/ 92 h 144"/>
              <a:gd name="T68" fmla="*/ 14 w 146"/>
              <a:gd name="T69" fmla="*/ 91 h 144"/>
              <a:gd name="T70" fmla="*/ 18 w 146"/>
              <a:gd name="T71" fmla="*/ 100 h 144"/>
              <a:gd name="T72" fmla="*/ 10 w 146"/>
              <a:gd name="T73" fmla="*/ 108 h 144"/>
              <a:gd name="T74" fmla="*/ 17 w 146"/>
              <a:gd name="T75" fmla="*/ 117 h 144"/>
              <a:gd name="T76" fmla="*/ 26 w 146"/>
              <a:gd name="T77" fmla="*/ 112 h 144"/>
              <a:gd name="T78" fmla="*/ 28 w 146"/>
              <a:gd name="T79" fmla="*/ 126 h 144"/>
              <a:gd name="T80" fmla="*/ 37 w 146"/>
              <a:gd name="T81" fmla="*/ 135 h 144"/>
              <a:gd name="T82" fmla="*/ 40 w 146"/>
              <a:gd name="T83" fmla="*/ 134 h 144"/>
              <a:gd name="T84" fmla="*/ 53 w 146"/>
              <a:gd name="T85" fmla="*/ 130 h 144"/>
              <a:gd name="T86" fmla="*/ 52 w 146"/>
              <a:gd name="T87" fmla="*/ 139 h 144"/>
              <a:gd name="T88" fmla="*/ 64 w 146"/>
              <a:gd name="T89" fmla="*/ 144 h 144"/>
              <a:gd name="T90" fmla="*/ 66 w 146"/>
              <a:gd name="T91" fmla="*/ 142 h 144"/>
              <a:gd name="T92" fmla="*/ 73 w 146"/>
              <a:gd name="T93" fmla="*/ 134 h 144"/>
              <a:gd name="T94" fmla="*/ 80 w 146"/>
              <a:gd name="T95" fmla="*/ 142 h 144"/>
              <a:gd name="T96" fmla="*/ 82 w 146"/>
              <a:gd name="T97" fmla="*/ 144 h 144"/>
              <a:gd name="T98" fmla="*/ 94 w 146"/>
              <a:gd name="T99" fmla="*/ 139 h 144"/>
              <a:gd name="T100" fmla="*/ 101 w 146"/>
              <a:gd name="T101" fmla="*/ 127 h 144"/>
              <a:gd name="T102" fmla="*/ 108 w 146"/>
              <a:gd name="T103" fmla="*/ 135 h 144"/>
              <a:gd name="T104" fmla="*/ 118 w 146"/>
              <a:gd name="T105" fmla="*/ 130 h 144"/>
              <a:gd name="T106" fmla="*/ 113 w 146"/>
              <a:gd name="T107" fmla="*/ 119 h 144"/>
              <a:gd name="T108" fmla="*/ 128 w 146"/>
              <a:gd name="T109" fmla="*/ 117 h 144"/>
              <a:gd name="T110" fmla="*/ 131 w 146"/>
              <a:gd name="T111" fmla="*/ 116 h 144"/>
              <a:gd name="T112" fmla="*/ 136 w 146"/>
              <a:gd name="T113" fmla="*/ 105 h 144"/>
              <a:gd name="T114" fmla="*/ 132 w 146"/>
              <a:gd name="T115" fmla="*/ 92 h 144"/>
              <a:gd name="T116" fmla="*/ 141 w 146"/>
              <a:gd name="T117" fmla="*/ 92 h 144"/>
              <a:gd name="T118" fmla="*/ 144 w 146"/>
              <a:gd name="T119" fmla="*/ 91 h 144"/>
              <a:gd name="T120" fmla="*/ 144 w 146"/>
              <a:gd name="T121"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144">
                <a:moveTo>
                  <a:pt x="144" y="79"/>
                </a:moveTo>
                <a:cubicBezTo>
                  <a:pt x="135" y="77"/>
                  <a:pt x="135" y="77"/>
                  <a:pt x="135" y="77"/>
                </a:cubicBezTo>
                <a:cubicBezTo>
                  <a:pt x="135" y="73"/>
                  <a:pt x="135" y="70"/>
                  <a:pt x="135" y="67"/>
                </a:cubicBezTo>
                <a:cubicBezTo>
                  <a:pt x="144" y="65"/>
                  <a:pt x="144" y="65"/>
                  <a:pt x="144" y="65"/>
                </a:cubicBezTo>
                <a:cubicBezTo>
                  <a:pt x="145" y="65"/>
                  <a:pt x="146" y="64"/>
                  <a:pt x="145" y="62"/>
                </a:cubicBezTo>
                <a:cubicBezTo>
                  <a:pt x="145" y="59"/>
                  <a:pt x="144" y="56"/>
                  <a:pt x="143" y="53"/>
                </a:cubicBezTo>
                <a:cubicBezTo>
                  <a:pt x="143" y="52"/>
                  <a:pt x="142" y="51"/>
                  <a:pt x="141" y="51"/>
                </a:cubicBezTo>
                <a:cubicBezTo>
                  <a:pt x="141" y="51"/>
                  <a:pt x="141" y="51"/>
                  <a:pt x="141" y="51"/>
                </a:cubicBezTo>
                <a:cubicBezTo>
                  <a:pt x="132" y="53"/>
                  <a:pt x="132" y="53"/>
                  <a:pt x="132" y="53"/>
                </a:cubicBezTo>
                <a:cubicBezTo>
                  <a:pt x="131" y="50"/>
                  <a:pt x="130" y="47"/>
                  <a:pt x="129" y="45"/>
                </a:cubicBezTo>
                <a:cubicBezTo>
                  <a:pt x="129" y="44"/>
                  <a:pt x="128" y="44"/>
                  <a:pt x="128" y="44"/>
                </a:cubicBezTo>
                <a:cubicBezTo>
                  <a:pt x="135" y="39"/>
                  <a:pt x="135" y="39"/>
                  <a:pt x="135" y="39"/>
                </a:cubicBezTo>
                <a:cubicBezTo>
                  <a:pt x="136" y="38"/>
                  <a:pt x="137" y="37"/>
                  <a:pt x="136" y="36"/>
                </a:cubicBezTo>
                <a:cubicBezTo>
                  <a:pt x="134" y="33"/>
                  <a:pt x="133" y="30"/>
                  <a:pt x="131" y="27"/>
                </a:cubicBezTo>
                <a:cubicBezTo>
                  <a:pt x="130" y="27"/>
                  <a:pt x="130" y="27"/>
                  <a:pt x="129" y="27"/>
                </a:cubicBezTo>
                <a:cubicBezTo>
                  <a:pt x="128" y="27"/>
                  <a:pt x="128" y="27"/>
                  <a:pt x="128" y="27"/>
                </a:cubicBezTo>
                <a:cubicBezTo>
                  <a:pt x="120" y="32"/>
                  <a:pt x="120" y="32"/>
                  <a:pt x="120" y="32"/>
                </a:cubicBezTo>
                <a:cubicBezTo>
                  <a:pt x="118" y="29"/>
                  <a:pt x="116" y="27"/>
                  <a:pt x="113" y="25"/>
                </a:cubicBezTo>
                <a:cubicBezTo>
                  <a:pt x="118" y="17"/>
                  <a:pt x="118" y="17"/>
                  <a:pt x="118" y="17"/>
                </a:cubicBezTo>
                <a:cubicBezTo>
                  <a:pt x="119" y="16"/>
                  <a:pt x="118" y="15"/>
                  <a:pt x="117" y="14"/>
                </a:cubicBezTo>
                <a:cubicBezTo>
                  <a:pt x="115" y="12"/>
                  <a:pt x="112" y="10"/>
                  <a:pt x="109" y="9"/>
                </a:cubicBezTo>
                <a:cubicBezTo>
                  <a:pt x="109" y="9"/>
                  <a:pt x="108" y="9"/>
                  <a:pt x="108" y="9"/>
                </a:cubicBezTo>
                <a:cubicBezTo>
                  <a:pt x="107" y="9"/>
                  <a:pt x="107" y="9"/>
                  <a:pt x="106" y="10"/>
                </a:cubicBezTo>
                <a:cubicBezTo>
                  <a:pt x="101" y="17"/>
                  <a:pt x="101" y="17"/>
                  <a:pt x="101" y="17"/>
                </a:cubicBezTo>
                <a:cubicBezTo>
                  <a:pt x="99" y="15"/>
                  <a:pt x="96" y="14"/>
                  <a:pt x="93" y="13"/>
                </a:cubicBezTo>
                <a:cubicBezTo>
                  <a:pt x="93" y="13"/>
                  <a:pt x="92" y="13"/>
                  <a:pt x="92" y="13"/>
                </a:cubicBezTo>
                <a:cubicBezTo>
                  <a:pt x="94" y="4"/>
                  <a:pt x="94" y="4"/>
                  <a:pt x="94" y="4"/>
                </a:cubicBezTo>
                <a:cubicBezTo>
                  <a:pt x="94" y="3"/>
                  <a:pt x="93" y="2"/>
                  <a:pt x="92" y="2"/>
                </a:cubicBezTo>
                <a:cubicBezTo>
                  <a:pt x="89" y="1"/>
                  <a:pt x="86" y="0"/>
                  <a:pt x="82" y="0"/>
                </a:cubicBezTo>
                <a:cubicBezTo>
                  <a:pt x="82" y="0"/>
                  <a:pt x="82" y="0"/>
                  <a:pt x="82" y="0"/>
                </a:cubicBezTo>
                <a:cubicBezTo>
                  <a:pt x="81" y="0"/>
                  <a:pt x="80" y="0"/>
                  <a:pt x="80" y="2"/>
                </a:cubicBezTo>
                <a:cubicBezTo>
                  <a:pt x="78" y="10"/>
                  <a:pt x="78" y="10"/>
                  <a:pt x="78" y="10"/>
                </a:cubicBezTo>
                <a:cubicBezTo>
                  <a:pt x="76" y="10"/>
                  <a:pt x="75" y="10"/>
                  <a:pt x="73" y="10"/>
                </a:cubicBezTo>
                <a:cubicBezTo>
                  <a:pt x="73" y="10"/>
                  <a:pt x="73" y="10"/>
                  <a:pt x="73" y="10"/>
                </a:cubicBezTo>
                <a:cubicBezTo>
                  <a:pt x="71" y="10"/>
                  <a:pt x="70" y="10"/>
                  <a:pt x="68" y="10"/>
                </a:cubicBezTo>
                <a:cubicBezTo>
                  <a:pt x="66" y="1"/>
                  <a:pt x="66" y="1"/>
                  <a:pt x="66" y="1"/>
                </a:cubicBezTo>
                <a:cubicBezTo>
                  <a:pt x="66" y="0"/>
                  <a:pt x="65" y="0"/>
                  <a:pt x="64" y="0"/>
                </a:cubicBezTo>
                <a:cubicBezTo>
                  <a:pt x="64" y="0"/>
                  <a:pt x="64" y="0"/>
                  <a:pt x="64" y="0"/>
                </a:cubicBezTo>
                <a:cubicBezTo>
                  <a:pt x="60" y="0"/>
                  <a:pt x="57" y="1"/>
                  <a:pt x="54" y="2"/>
                </a:cubicBezTo>
                <a:cubicBezTo>
                  <a:pt x="53" y="2"/>
                  <a:pt x="52" y="3"/>
                  <a:pt x="52" y="4"/>
                </a:cubicBezTo>
                <a:cubicBezTo>
                  <a:pt x="54" y="13"/>
                  <a:pt x="54" y="13"/>
                  <a:pt x="54" y="13"/>
                </a:cubicBezTo>
                <a:cubicBezTo>
                  <a:pt x="51" y="14"/>
                  <a:pt x="48" y="15"/>
                  <a:pt x="45" y="17"/>
                </a:cubicBezTo>
                <a:cubicBezTo>
                  <a:pt x="40" y="9"/>
                  <a:pt x="40" y="9"/>
                  <a:pt x="40" y="9"/>
                </a:cubicBezTo>
                <a:cubicBezTo>
                  <a:pt x="39" y="9"/>
                  <a:pt x="39" y="8"/>
                  <a:pt x="38" y="8"/>
                </a:cubicBezTo>
                <a:cubicBezTo>
                  <a:pt x="38" y="8"/>
                  <a:pt x="37" y="8"/>
                  <a:pt x="37" y="9"/>
                </a:cubicBezTo>
                <a:cubicBezTo>
                  <a:pt x="34" y="10"/>
                  <a:pt x="31" y="12"/>
                  <a:pt x="29" y="14"/>
                </a:cubicBezTo>
                <a:cubicBezTo>
                  <a:pt x="28" y="15"/>
                  <a:pt x="27" y="16"/>
                  <a:pt x="28" y="17"/>
                </a:cubicBezTo>
                <a:cubicBezTo>
                  <a:pt x="33" y="25"/>
                  <a:pt x="33" y="25"/>
                  <a:pt x="33" y="25"/>
                </a:cubicBezTo>
                <a:cubicBezTo>
                  <a:pt x="30" y="27"/>
                  <a:pt x="28" y="29"/>
                  <a:pt x="26" y="31"/>
                </a:cubicBezTo>
                <a:cubicBezTo>
                  <a:pt x="18" y="27"/>
                  <a:pt x="18" y="27"/>
                  <a:pt x="18" y="27"/>
                </a:cubicBezTo>
                <a:cubicBezTo>
                  <a:pt x="18" y="26"/>
                  <a:pt x="17" y="26"/>
                  <a:pt x="17" y="26"/>
                </a:cubicBezTo>
                <a:cubicBezTo>
                  <a:pt x="16" y="26"/>
                  <a:pt x="16" y="27"/>
                  <a:pt x="15" y="27"/>
                </a:cubicBezTo>
                <a:cubicBezTo>
                  <a:pt x="13" y="30"/>
                  <a:pt x="11" y="33"/>
                  <a:pt x="10" y="35"/>
                </a:cubicBezTo>
                <a:cubicBezTo>
                  <a:pt x="9" y="36"/>
                  <a:pt x="9" y="38"/>
                  <a:pt x="10" y="38"/>
                </a:cubicBezTo>
                <a:cubicBezTo>
                  <a:pt x="18" y="44"/>
                  <a:pt x="18" y="44"/>
                  <a:pt x="18" y="44"/>
                </a:cubicBezTo>
                <a:cubicBezTo>
                  <a:pt x="16" y="46"/>
                  <a:pt x="15" y="49"/>
                  <a:pt x="14" y="52"/>
                </a:cubicBezTo>
                <a:cubicBezTo>
                  <a:pt x="14" y="52"/>
                  <a:pt x="14" y="52"/>
                  <a:pt x="14" y="53"/>
                </a:cubicBezTo>
                <a:cubicBezTo>
                  <a:pt x="5" y="51"/>
                  <a:pt x="5" y="51"/>
                  <a:pt x="5" y="51"/>
                </a:cubicBezTo>
                <a:cubicBezTo>
                  <a:pt x="5" y="51"/>
                  <a:pt x="5" y="51"/>
                  <a:pt x="5" y="51"/>
                </a:cubicBezTo>
                <a:cubicBezTo>
                  <a:pt x="4" y="51"/>
                  <a:pt x="3" y="52"/>
                  <a:pt x="3" y="53"/>
                </a:cubicBezTo>
                <a:cubicBezTo>
                  <a:pt x="2" y="56"/>
                  <a:pt x="1" y="59"/>
                  <a:pt x="1" y="62"/>
                </a:cubicBezTo>
                <a:cubicBezTo>
                  <a:pt x="0" y="64"/>
                  <a:pt x="1" y="65"/>
                  <a:pt x="2" y="65"/>
                </a:cubicBezTo>
                <a:cubicBezTo>
                  <a:pt x="11" y="67"/>
                  <a:pt x="11" y="67"/>
                  <a:pt x="11" y="67"/>
                </a:cubicBezTo>
                <a:cubicBezTo>
                  <a:pt x="11" y="70"/>
                  <a:pt x="11" y="73"/>
                  <a:pt x="11" y="77"/>
                </a:cubicBezTo>
                <a:cubicBezTo>
                  <a:pt x="2" y="79"/>
                  <a:pt x="2" y="79"/>
                  <a:pt x="2" y="79"/>
                </a:cubicBezTo>
                <a:cubicBezTo>
                  <a:pt x="1" y="79"/>
                  <a:pt x="1" y="80"/>
                  <a:pt x="1" y="81"/>
                </a:cubicBezTo>
                <a:cubicBezTo>
                  <a:pt x="1" y="84"/>
                  <a:pt x="2" y="88"/>
                  <a:pt x="3" y="91"/>
                </a:cubicBezTo>
                <a:cubicBezTo>
                  <a:pt x="3" y="92"/>
                  <a:pt x="4" y="92"/>
                  <a:pt x="5" y="92"/>
                </a:cubicBezTo>
                <a:cubicBezTo>
                  <a:pt x="5" y="92"/>
                  <a:pt x="5" y="92"/>
                  <a:pt x="5" y="92"/>
                </a:cubicBezTo>
                <a:cubicBezTo>
                  <a:pt x="14" y="91"/>
                  <a:pt x="14" y="91"/>
                  <a:pt x="14" y="91"/>
                </a:cubicBezTo>
                <a:cubicBezTo>
                  <a:pt x="15" y="94"/>
                  <a:pt x="16" y="96"/>
                  <a:pt x="17" y="99"/>
                </a:cubicBezTo>
                <a:cubicBezTo>
                  <a:pt x="17" y="99"/>
                  <a:pt x="18" y="100"/>
                  <a:pt x="18" y="100"/>
                </a:cubicBezTo>
                <a:cubicBezTo>
                  <a:pt x="11" y="105"/>
                  <a:pt x="11" y="105"/>
                  <a:pt x="11" y="105"/>
                </a:cubicBezTo>
                <a:cubicBezTo>
                  <a:pt x="10" y="106"/>
                  <a:pt x="9" y="107"/>
                  <a:pt x="10" y="108"/>
                </a:cubicBezTo>
                <a:cubicBezTo>
                  <a:pt x="12" y="111"/>
                  <a:pt x="13" y="114"/>
                  <a:pt x="15" y="116"/>
                </a:cubicBezTo>
                <a:cubicBezTo>
                  <a:pt x="16" y="117"/>
                  <a:pt x="17" y="117"/>
                  <a:pt x="17" y="117"/>
                </a:cubicBezTo>
                <a:cubicBezTo>
                  <a:pt x="18" y="117"/>
                  <a:pt x="18" y="117"/>
                  <a:pt x="18" y="117"/>
                </a:cubicBezTo>
                <a:cubicBezTo>
                  <a:pt x="26" y="112"/>
                  <a:pt x="26" y="112"/>
                  <a:pt x="26" y="112"/>
                </a:cubicBezTo>
                <a:cubicBezTo>
                  <a:pt x="28" y="114"/>
                  <a:pt x="30" y="117"/>
                  <a:pt x="33" y="119"/>
                </a:cubicBezTo>
                <a:cubicBezTo>
                  <a:pt x="28" y="126"/>
                  <a:pt x="28" y="126"/>
                  <a:pt x="28" y="126"/>
                </a:cubicBezTo>
                <a:cubicBezTo>
                  <a:pt x="28" y="127"/>
                  <a:pt x="28" y="129"/>
                  <a:pt x="29" y="129"/>
                </a:cubicBezTo>
                <a:cubicBezTo>
                  <a:pt x="31" y="131"/>
                  <a:pt x="34" y="133"/>
                  <a:pt x="37" y="135"/>
                </a:cubicBezTo>
                <a:cubicBezTo>
                  <a:pt x="37" y="135"/>
                  <a:pt x="38" y="135"/>
                  <a:pt x="38" y="135"/>
                </a:cubicBezTo>
                <a:cubicBezTo>
                  <a:pt x="39" y="135"/>
                  <a:pt x="39" y="135"/>
                  <a:pt x="40" y="134"/>
                </a:cubicBezTo>
                <a:cubicBezTo>
                  <a:pt x="45" y="127"/>
                  <a:pt x="45" y="127"/>
                  <a:pt x="45" y="127"/>
                </a:cubicBezTo>
                <a:cubicBezTo>
                  <a:pt x="48" y="128"/>
                  <a:pt x="50" y="129"/>
                  <a:pt x="53" y="130"/>
                </a:cubicBezTo>
                <a:cubicBezTo>
                  <a:pt x="53" y="130"/>
                  <a:pt x="54" y="130"/>
                  <a:pt x="54" y="131"/>
                </a:cubicBezTo>
                <a:cubicBezTo>
                  <a:pt x="52" y="139"/>
                  <a:pt x="52" y="139"/>
                  <a:pt x="52" y="139"/>
                </a:cubicBezTo>
                <a:cubicBezTo>
                  <a:pt x="52" y="140"/>
                  <a:pt x="53" y="142"/>
                  <a:pt x="54" y="142"/>
                </a:cubicBezTo>
                <a:cubicBezTo>
                  <a:pt x="57" y="143"/>
                  <a:pt x="61" y="143"/>
                  <a:pt x="64" y="144"/>
                </a:cubicBezTo>
                <a:cubicBezTo>
                  <a:pt x="64" y="144"/>
                  <a:pt x="64" y="144"/>
                  <a:pt x="64" y="144"/>
                </a:cubicBezTo>
                <a:cubicBezTo>
                  <a:pt x="65" y="144"/>
                  <a:pt x="66" y="143"/>
                  <a:pt x="66" y="142"/>
                </a:cubicBezTo>
                <a:cubicBezTo>
                  <a:pt x="68" y="133"/>
                  <a:pt x="68" y="133"/>
                  <a:pt x="68" y="133"/>
                </a:cubicBezTo>
                <a:cubicBezTo>
                  <a:pt x="70" y="134"/>
                  <a:pt x="72" y="134"/>
                  <a:pt x="73" y="134"/>
                </a:cubicBezTo>
                <a:cubicBezTo>
                  <a:pt x="75" y="134"/>
                  <a:pt x="76" y="134"/>
                  <a:pt x="78" y="133"/>
                </a:cubicBezTo>
                <a:cubicBezTo>
                  <a:pt x="80" y="142"/>
                  <a:pt x="80" y="142"/>
                  <a:pt x="80" y="142"/>
                </a:cubicBezTo>
                <a:cubicBezTo>
                  <a:pt x="80" y="143"/>
                  <a:pt x="81" y="144"/>
                  <a:pt x="82" y="144"/>
                </a:cubicBezTo>
                <a:cubicBezTo>
                  <a:pt x="82" y="144"/>
                  <a:pt x="82" y="144"/>
                  <a:pt x="82" y="144"/>
                </a:cubicBezTo>
                <a:cubicBezTo>
                  <a:pt x="86" y="143"/>
                  <a:pt x="89" y="143"/>
                  <a:pt x="92" y="142"/>
                </a:cubicBezTo>
                <a:cubicBezTo>
                  <a:pt x="93" y="142"/>
                  <a:pt x="94" y="141"/>
                  <a:pt x="94" y="139"/>
                </a:cubicBezTo>
                <a:cubicBezTo>
                  <a:pt x="92" y="131"/>
                  <a:pt x="92" y="131"/>
                  <a:pt x="92" y="131"/>
                </a:cubicBezTo>
                <a:cubicBezTo>
                  <a:pt x="95" y="130"/>
                  <a:pt x="98" y="129"/>
                  <a:pt x="101" y="127"/>
                </a:cubicBezTo>
                <a:cubicBezTo>
                  <a:pt x="106" y="134"/>
                  <a:pt x="106" y="134"/>
                  <a:pt x="106" y="134"/>
                </a:cubicBezTo>
                <a:cubicBezTo>
                  <a:pt x="107" y="135"/>
                  <a:pt x="107" y="135"/>
                  <a:pt x="108" y="135"/>
                </a:cubicBezTo>
                <a:cubicBezTo>
                  <a:pt x="109" y="135"/>
                  <a:pt x="109" y="135"/>
                  <a:pt x="109" y="135"/>
                </a:cubicBezTo>
                <a:cubicBezTo>
                  <a:pt x="112" y="133"/>
                  <a:pt x="115" y="131"/>
                  <a:pt x="118" y="130"/>
                </a:cubicBezTo>
                <a:cubicBezTo>
                  <a:pt x="118" y="129"/>
                  <a:pt x="119" y="128"/>
                  <a:pt x="118" y="127"/>
                </a:cubicBezTo>
                <a:cubicBezTo>
                  <a:pt x="113" y="119"/>
                  <a:pt x="113" y="119"/>
                  <a:pt x="113" y="119"/>
                </a:cubicBezTo>
                <a:cubicBezTo>
                  <a:pt x="116" y="117"/>
                  <a:pt x="118" y="115"/>
                  <a:pt x="120" y="112"/>
                </a:cubicBezTo>
                <a:cubicBezTo>
                  <a:pt x="128" y="117"/>
                  <a:pt x="128" y="117"/>
                  <a:pt x="128" y="117"/>
                </a:cubicBezTo>
                <a:cubicBezTo>
                  <a:pt x="128" y="117"/>
                  <a:pt x="129" y="117"/>
                  <a:pt x="129" y="117"/>
                </a:cubicBezTo>
                <a:cubicBezTo>
                  <a:pt x="130" y="117"/>
                  <a:pt x="130" y="117"/>
                  <a:pt x="131" y="116"/>
                </a:cubicBezTo>
                <a:cubicBezTo>
                  <a:pt x="133" y="114"/>
                  <a:pt x="135" y="111"/>
                  <a:pt x="136" y="108"/>
                </a:cubicBezTo>
                <a:cubicBezTo>
                  <a:pt x="137" y="107"/>
                  <a:pt x="137" y="106"/>
                  <a:pt x="136" y="105"/>
                </a:cubicBezTo>
                <a:cubicBezTo>
                  <a:pt x="128" y="100"/>
                  <a:pt x="128" y="100"/>
                  <a:pt x="128" y="100"/>
                </a:cubicBezTo>
                <a:cubicBezTo>
                  <a:pt x="130" y="97"/>
                  <a:pt x="131" y="95"/>
                  <a:pt x="132" y="92"/>
                </a:cubicBezTo>
                <a:cubicBezTo>
                  <a:pt x="132" y="92"/>
                  <a:pt x="132" y="91"/>
                  <a:pt x="132" y="91"/>
                </a:cubicBezTo>
                <a:cubicBezTo>
                  <a:pt x="141" y="92"/>
                  <a:pt x="141" y="92"/>
                  <a:pt x="141" y="92"/>
                </a:cubicBezTo>
                <a:cubicBezTo>
                  <a:pt x="141" y="92"/>
                  <a:pt x="141" y="92"/>
                  <a:pt x="141" y="92"/>
                </a:cubicBezTo>
                <a:cubicBezTo>
                  <a:pt x="142" y="92"/>
                  <a:pt x="143" y="92"/>
                  <a:pt x="144" y="91"/>
                </a:cubicBezTo>
                <a:cubicBezTo>
                  <a:pt x="144" y="88"/>
                  <a:pt x="145" y="84"/>
                  <a:pt x="145" y="81"/>
                </a:cubicBezTo>
                <a:cubicBezTo>
                  <a:pt x="146" y="80"/>
                  <a:pt x="145" y="79"/>
                  <a:pt x="144" y="79"/>
                </a:cubicBezTo>
                <a:close/>
              </a:path>
            </a:pathLst>
          </a:custGeom>
          <a:solidFill>
            <a:schemeClr val="tx1">
              <a:lumMod val="85000"/>
              <a:lumOff val="15000"/>
            </a:schemeClr>
          </a:solidFill>
          <a:ln w="19050" cap="rnd">
            <a:noFill/>
            <a:round/>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36" name="Freeform 8"/>
          <p:cNvSpPr>
            <a:spLocks/>
          </p:cNvSpPr>
          <p:nvPr/>
        </p:nvSpPr>
        <p:spPr bwMode="auto">
          <a:xfrm>
            <a:off x="6855449" y="2340101"/>
            <a:ext cx="1418782" cy="1400995"/>
          </a:xfrm>
          <a:custGeom>
            <a:avLst/>
            <a:gdLst>
              <a:gd name="T0" fmla="*/ 135 w 146"/>
              <a:gd name="T1" fmla="*/ 77 h 144"/>
              <a:gd name="T2" fmla="*/ 144 w 146"/>
              <a:gd name="T3" fmla="*/ 65 h 144"/>
              <a:gd name="T4" fmla="*/ 143 w 146"/>
              <a:gd name="T5" fmla="*/ 53 h 144"/>
              <a:gd name="T6" fmla="*/ 141 w 146"/>
              <a:gd name="T7" fmla="*/ 51 h 144"/>
              <a:gd name="T8" fmla="*/ 129 w 146"/>
              <a:gd name="T9" fmla="*/ 45 h 144"/>
              <a:gd name="T10" fmla="*/ 135 w 146"/>
              <a:gd name="T11" fmla="*/ 39 h 144"/>
              <a:gd name="T12" fmla="*/ 131 w 146"/>
              <a:gd name="T13" fmla="*/ 27 h 144"/>
              <a:gd name="T14" fmla="*/ 128 w 146"/>
              <a:gd name="T15" fmla="*/ 27 h 144"/>
              <a:gd name="T16" fmla="*/ 113 w 146"/>
              <a:gd name="T17" fmla="*/ 25 h 144"/>
              <a:gd name="T18" fmla="*/ 117 w 146"/>
              <a:gd name="T19" fmla="*/ 14 h 144"/>
              <a:gd name="T20" fmla="*/ 108 w 146"/>
              <a:gd name="T21" fmla="*/ 9 h 144"/>
              <a:gd name="T22" fmla="*/ 101 w 146"/>
              <a:gd name="T23" fmla="*/ 17 h 144"/>
              <a:gd name="T24" fmla="*/ 92 w 146"/>
              <a:gd name="T25" fmla="*/ 13 h 144"/>
              <a:gd name="T26" fmla="*/ 92 w 146"/>
              <a:gd name="T27" fmla="*/ 2 h 144"/>
              <a:gd name="T28" fmla="*/ 82 w 146"/>
              <a:gd name="T29" fmla="*/ 0 h 144"/>
              <a:gd name="T30" fmla="*/ 78 w 146"/>
              <a:gd name="T31" fmla="*/ 10 h 144"/>
              <a:gd name="T32" fmla="*/ 73 w 146"/>
              <a:gd name="T33" fmla="*/ 10 h 144"/>
              <a:gd name="T34" fmla="*/ 66 w 146"/>
              <a:gd name="T35" fmla="*/ 1 h 144"/>
              <a:gd name="T36" fmla="*/ 64 w 146"/>
              <a:gd name="T37" fmla="*/ 0 h 144"/>
              <a:gd name="T38" fmla="*/ 52 w 146"/>
              <a:gd name="T39" fmla="*/ 4 h 144"/>
              <a:gd name="T40" fmla="*/ 45 w 146"/>
              <a:gd name="T41" fmla="*/ 17 h 144"/>
              <a:gd name="T42" fmla="*/ 38 w 146"/>
              <a:gd name="T43" fmla="*/ 8 h 144"/>
              <a:gd name="T44" fmla="*/ 29 w 146"/>
              <a:gd name="T45" fmla="*/ 14 h 144"/>
              <a:gd name="T46" fmla="*/ 33 w 146"/>
              <a:gd name="T47" fmla="*/ 25 h 144"/>
              <a:gd name="T48" fmla="*/ 18 w 146"/>
              <a:gd name="T49" fmla="*/ 27 h 144"/>
              <a:gd name="T50" fmla="*/ 15 w 146"/>
              <a:gd name="T51" fmla="*/ 27 h 144"/>
              <a:gd name="T52" fmla="*/ 10 w 146"/>
              <a:gd name="T53" fmla="*/ 38 h 144"/>
              <a:gd name="T54" fmla="*/ 14 w 146"/>
              <a:gd name="T55" fmla="*/ 52 h 144"/>
              <a:gd name="T56" fmla="*/ 5 w 146"/>
              <a:gd name="T57" fmla="*/ 51 h 144"/>
              <a:gd name="T58" fmla="*/ 3 w 146"/>
              <a:gd name="T59" fmla="*/ 53 h 144"/>
              <a:gd name="T60" fmla="*/ 2 w 146"/>
              <a:gd name="T61" fmla="*/ 65 h 144"/>
              <a:gd name="T62" fmla="*/ 11 w 146"/>
              <a:gd name="T63" fmla="*/ 77 h 144"/>
              <a:gd name="T64" fmla="*/ 1 w 146"/>
              <a:gd name="T65" fmla="*/ 81 h 144"/>
              <a:gd name="T66" fmla="*/ 5 w 146"/>
              <a:gd name="T67" fmla="*/ 92 h 144"/>
              <a:gd name="T68" fmla="*/ 14 w 146"/>
              <a:gd name="T69" fmla="*/ 91 h 144"/>
              <a:gd name="T70" fmla="*/ 18 w 146"/>
              <a:gd name="T71" fmla="*/ 100 h 144"/>
              <a:gd name="T72" fmla="*/ 10 w 146"/>
              <a:gd name="T73" fmla="*/ 108 h 144"/>
              <a:gd name="T74" fmla="*/ 17 w 146"/>
              <a:gd name="T75" fmla="*/ 117 h 144"/>
              <a:gd name="T76" fmla="*/ 26 w 146"/>
              <a:gd name="T77" fmla="*/ 112 h 144"/>
              <a:gd name="T78" fmla="*/ 28 w 146"/>
              <a:gd name="T79" fmla="*/ 126 h 144"/>
              <a:gd name="T80" fmla="*/ 37 w 146"/>
              <a:gd name="T81" fmla="*/ 135 h 144"/>
              <a:gd name="T82" fmla="*/ 40 w 146"/>
              <a:gd name="T83" fmla="*/ 134 h 144"/>
              <a:gd name="T84" fmla="*/ 53 w 146"/>
              <a:gd name="T85" fmla="*/ 130 h 144"/>
              <a:gd name="T86" fmla="*/ 52 w 146"/>
              <a:gd name="T87" fmla="*/ 139 h 144"/>
              <a:gd name="T88" fmla="*/ 64 w 146"/>
              <a:gd name="T89" fmla="*/ 144 h 144"/>
              <a:gd name="T90" fmla="*/ 66 w 146"/>
              <a:gd name="T91" fmla="*/ 142 h 144"/>
              <a:gd name="T92" fmla="*/ 73 w 146"/>
              <a:gd name="T93" fmla="*/ 134 h 144"/>
              <a:gd name="T94" fmla="*/ 80 w 146"/>
              <a:gd name="T95" fmla="*/ 142 h 144"/>
              <a:gd name="T96" fmla="*/ 82 w 146"/>
              <a:gd name="T97" fmla="*/ 144 h 144"/>
              <a:gd name="T98" fmla="*/ 94 w 146"/>
              <a:gd name="T99" fmla="*/ 139 h 144"/>
              <a:gd name="T100" fmla="*/ 101 w 146"/>
              <a:gd name="T101" fmla="*/ 127 h 144"/>
              <a:gd name="T102" fmla="*/ 108 w 146"/>
              <a:gd name="T103" fmla="*/ 135 h 144"/>
              <a:gd name="T104" fmla="*/ 118 w 146"/>
              <a:gd name="T105" fmla="*/ 130 h 144"/>
              <a:gd name="T106" fmla="*/ 113 w 146"/>
              <a:gd name="T107" fmla="*/ 119 h 144"/>
              <a:gd name="T108" fmla="*/ 128 w 146"/>
              <a:gd name="T109" fmla="*/ 117 h 144"/>
              <a:gd name="T110" fmla="*/ 131 w 146"/>
              <a:gd name="T111" fmla="*/ 116 h 144"/>
              <a:gd name="T112" fmla="*/ 136 w 146"/>
              <a:gd name="T113" fmla="*/ 105 h 144"/>
              <a:gd name="T114" fmla="*/ 132 w 146"/>
              <a:gd name="T115" fmla="*/ 92 h 144"/>
              <a:gd name="T116" fmla="*/ 141 w 146"/>
              <a:gd name="T117" fmla="*/ 92 h 144"/>
              <a:gd name="T118" fmla="*/ 144 w 146"/>
              <a:gd name="T119" fmla="*/ 91 h 144"/>
              <a:gd name="T120" fmla="*/ 144 w 146"/>
              <a:gd name="T121"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144">
                <a:moveTo>
                  <a:pt x="144" y="79"/>
                </a:moveTo>
                <a:cubicBezTo>
                  <a:pt x="135" y="77"/>
                  <a:pt x="135" y="77"/>
                  <a:pt x="135" y="77"/>
                </a:cubicBezTo>
                <a:cubicBezTo>
                  <a:pt x="135" y="73"/>
                  <a:pt x="135" y="70"/>
                  <a:pt x="135" y="67"/>
                </a:cubicBezTo>
                <a:cubicBezTo>
                  <a:pt x="144" y="65"/>
                  <a:pt x="144" y="65"/>
                  <a:pt x="144" y="65"/>
                </a:cubicBezTo>
                <a:cubicBezTo>
                  <a:pt x="145" y="65"/>
                  <a:pt x="146" y="64"/>
                  <a:pt x="145" y="62"/>
                </a:cubicBezTo>
                <a:cubicBezTo>
                  <a:pt x="145" y="59"/>
                  <a:pt x="144" y="56"/>
                  <a:pt x="143" y="53"/>
                </a:cubicBezTo>
                <a:cubicBezTo>
                  <a:pt x="143" y="52"/>
                  <a:pt x="142" y="51"/>
                  <a:pt x="141" y="51"/>
                </a:cubicBezTo>
                <a:cubicBezTo>
                  <a:pt x="141" y="51"/>
                  <a:pt x="141" y="51"/>
                  <a:pt x="141" y="51"/>
                </a:cubicBezTo>
                <a:cubicBezTo>
                  <a:pt x="132" y="53"/>
                  <a:pt x="132" y="53"/>
                  <a:pt x="132" y="53"/>
                </a:cubicBezTo>
                <a:cubicBezTo>
                  <a:pt x="131" y="50"/>
                  <a:pt x="130" y="47"/>
                  <a:pt x="129" y="45"/>
                </a:cubicBezTo>
                <a:cubicBezTo>
                  <a:pt x="129" y="44"/>
                  <a:pt x="128" y="44"/>
                  <a:pt x="128" y="44"/>
                </a:cubicBezTo>
                <a:cubicBezTo>
                  <a:pt x="135" y="39"/>
                  <a:pt x="135" y="39"/>
                  <a:pt x="135" y="39"/>
                </a:cubicBezTo>
                <a:cubicBezTo>
                  <a:pt x="136" y="38"/>
                  <a:pt x="137" y="37"/>
                  <a:pt x="136" y="36"/>
                </a:cubicBezTo>
                <a:cubicBezTo>
                  <a:pt x="134" y="33"/>
                  <a:pt x="133" y="30"/>
                  <a:pt x="131" y="27"/>
                </a:cubicBezTo>
                <a:cubicBezTo>
                  <a:pt x="130" y="27"/>
                  <a:pt x="130" y="27"/>
                  <a:pt x="129" y="27"/>
                </a:cubicBezTo>
                <a:cubicBezTo>
                  <a:pt x="128" y="27"/>
                  <a:pt x="128" y="27"/>
                  <a:pt x="128" y="27"/>
                </a:cubicBezTo>
                <a:cubicBezTo>
                  <a:pt x="120" y="32"/>
                  <a:pt x="120" y="32"/>
                  <a:pt x="120" y="32"/>
                </a:cubicBezTo>
                <a:cubicBezTo>
                  <a:pt x="118" y="29"/>
                  <a:pt x="116" y="27"/>
                  <a:pt x="113" y="25"/>
                </a:cubicBezTo>
                <a:cubicBezTo>
                  <a:pt x="118" y="17"/>
                  <a:pt x="118" y="17"/>
                  <a:pt x="118" y="17"/>
                </a:cubicBezTo>
                <a:cubicBezTo>
                  <a:pt x="119" y="16"/>
                  <a:pt x="118" y="15"/>
                  <a:pt x="117" y="14"/>
                </a:cubicBezTo>
                <a:cubicBezTo>
                  <a:pt x="115" y="12"/>
                  <a:pt x="112" y="10"/>
                  <a:pt x="109" y="9"/>
                </a:cubicBezTo>
                <a:cubicBezTo>
                  <a:pt x="109" y="9"/>
                  <a:pt x="108" y="9"/>
                  <a:pt x="108" y="9"/>
                </a:cubicBezTo>
                <a:cubicBezTo>
                  <a:pt x="107" y="9"/>
                  <a:pt x="107" y="9"/>
                  <a:pt x="106" y="10"/>
                </a:cubicBezTo>
                <a:cubicBezTo>
                  <a:pt x="101" y="17"/>
                  <a:pt x="101" y="17"/>
                  <a:pt x="101" y="17"/>
                </a:cubicBezTo>
                <a:cubicBezTo>
                  <a:pt x="99" y="15"/>
                  <a:pt x="96" y="14"/>
                  <a:pt x="93" y="13"/>
                </a:cubicBezTo>
                <a:cubicBezTo>
                  <a:pt x="93" y="13"/>
                  <a:pt x="92" y="13"/>
                  <a:pt x="92" y="13"/>
                </a:cubicBezTo>
                <a:cubicBezTo>
                  <a:pt x="94" y="4"/>
                  <a:pt x="94" y="4"/>
                  <a:pt x="94" y="4"/>
                </a:cubicBezTo>
                <a:cubicBezTo>
                  <a:pt x="94" y="3"/>
                  <a:pt x="93" y="2"/>
                  <a:pt x="92" y="2"/>
                </a:cubicBezTo>
                <a:cubicBezTo>
                  <a:pt x="89" y="1"/>
                  <a:pt x="86" y="0"/>
                  <a:pt x="82" y="0"/>
                </a:cubicBezTo>
                <a:cubicBezTo>
                  <a:pt x="82" y="0"/>
                  <a:pt x="82" y="0"/>
                  <a:pt x="82" y="0"/>
                </a:cubicBezTo>
                <a:cubicBezTo>
                  <a:pt x="81" y="0"/>
                  <a:pt x="80" y="0"/>
                  <a:pt x="80" y="2"/>
                </a:cubicBezTo>
                <a:cubicBezTo>
                  <a:pt x="78" y="10"/>
                  <a:pt x="78" y="10"/>
                  <a:pt x="78" y="10"/>
                </a:cubicBezTo>
                <a:cubicBezTo>
                  <a:pt x="76" y="10"/>
                  <a:pt x="75" y="10"/>
                  <a:pt x="73" y="10"/>
                </a:cubicBezTo>
                <a:cubicBezTo>
                  <a:pt x="73" y="10"/>
                  <a:pt x="73" y="10"/>
                  <a:pt x="73" y="10"/>
                </a:cubicBezTo>
                <a:cubicBezTo>
                  <a:pt x="71" y="10"/>
                  <a:pt x="70" y="10"/>
                  <a:pt x="68" y="10"/>
                </a:cubicBezTo>
                <a:cubicBezTo>
                  <a:pt x="66" y="1"/>
                  <a:pt x="66" y="1"/>
                  <a:pt x="66" y="1"/>
                </a:cubicBezTo>
                <a:cubicBezTo>
                  <a:pt x="66" y="0"/>
                  <a:pt x="65" y="0"/>
                  <a:pt x="64" y="0"/>
                </a:cubicBezTo>
                <a:cubicBezTo>
                  <a:pt x="64" y="0"/>
                  <a:pt x="64" y="0"/>
                  <a:pt x="64" y="0"/>
                </a:cubicBezTo>
                <a:cubicBezTo>
                  <a:pt x="60" y="0"/>
                  <a:pt x="57" y="1"/>
                  <a:pt x="54" y="2"/>
                </a:cubicBezTo>
                <a:cubicBezTo>
                  <a:pt x="53" y="2"/>
                  <a:pt x="52" y="3"/>
                  <a:pt x="52" y="4"/>
                </a:cubicBezTo>
                <a:cubicBezTo>
                  <a:pt x="54" y="13"/>
                  <a:pt x="54" y="13"/>
                  <a:pt x="54" y="13"/>
                </a:cubicBezTo>
                <a:cubicBezTo>
                  <a:pt x="51" y="14"/>
                  <a:pt x="48" y="15"/>
                  <a:pt x="45" y="17"/>
                </a:cubicBezTo>
                <a:cubicBezTo>
                  <a:pt x="40" y="9"/>
                  <a:pt x="40" y="9"/>
                  <a:pt x="40" y="9"/>
                </a:cubicBezTo>
                <a:cubicBezTo>
                  <a:pt x="39" y="9"/>
                  <a:pt x="39" y="8"/>
                  <a:pt x="38" y="8"/>
                </a:cubicBezTo>
                <a:cubicBezTo>
                  <a:pt x="38" y="8"/>
                  <a:pt x="37" y="8"/>
                  <a:pt x="37" y="9"/>
                </a:cubicBezTo>
                <a:cubicBezTo>
                  <a:pt x="34" y="10"/>
                  <a:pt x="31" y="12"/>
                  <a:pt x="29" y="14"/>
                </a:cubicBezTo>
                <a:cubicBezTo>
                  <a:pt x="28" y="15"/>
                  <a:pt x="27" y="16"/>
                  <a:pt x="28" y="17"/>
                </a:cubicBezTo>
                <a:cubicBezTo>
                  <a:pt x="33" y="25"/>
                  <a:pt x="33" y="25"/>
                  <a:pt x="33" y="25"/>
                </a:cubicBezTo>
                <a:cubicBezTo>
                  <a:pt x="30" y="27"/>
                  <a:pt x="28" y="29"/>
                  <a:pt x="26" y="31"/>
                </a:cubicBezTo>
                <a:cubicBezTo>
                  <a:pt x="18" y="27"/>
                  <a:pt x="18" y="27"/>
                  <a:pt x="18" y="27"/>
                </a:cubicBezTo>
                <a:cubicBezTo>
                  <a:pt x="18" y="26"/>
                  <a:pt x="17" y="26"/>
                  <a:pt x="17" y="26"/>
                </a:cubicBezTo>
                <a:cubicBezTo>
                  <a:pt x="16" y="26"/>
                  <a:pt x="16" y="27"/>
                  <a:pt x="15" y="27"/>
                </a:cubicBezTo>
                <a:cubicBezTo>
                  <a:pt x="13" y="30"/>
                  <a:pt x="11" y="33"/>
                  <a:pt x="10" y="35"/>
                </a:cubicBezTo>
                <a:cubicBezTo>
                  <a:pt x="9" y="36"/>
                  <a:pt x="9" y="38"/>
                  <a:pt x="10" y="38"/>
                </a:cubicBezTo>
                <a:cubicBezTo>
                  <a:pt x="18" y="44"/>
                  <a:pt x="18" y="44"/>
                  <a:pt x="18" y="44"/>
                </a:cubicBezTo>
                <a:cubicBezTo>
                  <a:pt x="16" y="46"/>
                  <a:pt x="15" y="49"/>
                  <a:pt x="14" y="52"/>
                </a:cubicBezTo>
                <a:cubicBezTo>
                  <a:pt x="14" y="52"/>
                  <a:pt x="14" y="52"/>
                  <a:pt x="14" y="53"/>
                </a:cubicBezTo>
                <a:cubicBezTo>
                  <a:pt x="5" y="51"/>
                  <a:pt x="5" y="51"/>
                  <a:pt x="5" y="51"/>
                </a:cubicBezTo>
                <a:cubicBezTo>
                  <a:pt x="5" y="51"/>
                  <a:pt x="5" y="51"/>
                  <a:pt x="5" y="51"/>
                </a:cubicBezTo>
                <a:cubicBezTo>
                  <a:pt x="4" y="51"/>
                  <a:pt x="3" y="52"/>
                  <a:pt x="3" y="53"/>
                </a:cubicBezTo>
                <a:cubicBezTo>
                  <a:pt x="2" y="56"/>
                  <a:pt x="1" y="59"/>
                  <a:pt x="1" y="62"/>
                </a:cubicBezTo>
                <a:cubicBezTo>
                  <a:pt x="0" y="64"/>
                  <a:pt x="1" y="65"/>
                  <a:pt x="2" y="65"/>
                </a:cubicBezTo>
                <a:cubicBezTo>
                  <a:pt x="11" y="67"/>
                  <a:pt x="11" y="67"/>
                  <a:pt x="11" y="67"/>
                </a:cubicBezTo>
                <a:cubicBezTo>
                  <a:pt x="11" y="70"/>
                  <a:pt x="11" y="73"/>
                  <a:pt x="11" y="77"/>
                </a:cubicBezTo>
                <a:cubicBezTo>
                  <a:pt x="2" y="79"/>
                  <a:pt x="2" y="79"/>
                  <a:pt x="2" y="79"/>
                </a:cubicBezTo>
                <a:cubicBezTo>
                  <a:pt x="1" y="79"/>
                  <a:pt x="1" y="80"/>
                  <a:pt x="1" y="81"/>
                </a:cubicBezTo>
                <a:cubicBezTo>
                  <a:pt x="1" y="84"/>
                  <a:pt x="2" y="88"/>
                  <a:pt x="3" y="91"/>
                </a:cubicBezTo>
                <a:cubicBezTo>
                  <a:pt x="3" y="92"/>
                  <a:pt x="4" y="92"/>
                  <a:pt x="5" y="92"/>
                </a:cubicBezTo>
                <a:cubicBezTo>
                  <a:pt x="5" y="92"/>
                  <a:pt x="5" y="92"/>
                  <a:pt x="5" y="92"/>
                </a:cubicBezTo>
                <a:cubicBezTo>
                  <a:pt x="14" y="91"/>
                  <a:pt x="14" y="91"/>
                  <a:pt x="14" y="91"/>
                </a:cubicBezTo>
                <a:cubicBezTo>
                  <a:pt x="15" y="94"/>
                  <a:pt x="16" y="96"/>
                  <a:pt x="17" y="99"/>
                </a:cubicBezTo>
                <a:cubicBezTo>
                  <a:pt x="17" y="99"/>
                  <a:pt x="18" y="100"/>
                  <a:pt x="18" y="100"/>
                </a:cubicBezTo>
                <a:cubicBezTo>
                  <a:pt x="11" y="105"/>
                  <a:pt x="11" y="105"/>
                  <a:pt x="11" y="105"/>
                </a:cubicBezTo>
                <a:cubicBezTo>
                  <a:pt x="10" y="106"/>
                  <a:pt x="9" y="107"/>
                  <a:pt x="10" y="108"/>
                </a:cubicBezTo>
                <a:cubicBezTo>
                  <a:pt x="12" y="111"/>
                  <a:pt x="13" y="114"/>
                  <a:pt x="15" y="116"/>
                </a:cubicBezTo>
                <a:cubicBezTo>
                  <a:pt x="16" y="117"/>
                  <a:pt x="17" y="117"/>
                  <a:pt x="17" y="117"/>
                </a:cubicBezTo>
                <a:cubicBezTo>
                  <a:pt x="18" y="117"/>
                  <a:pt x="18" y="117"/>
                  <a:pt x="18" y="117"/>
                </a:cubicBezTo>
                <a:cubicBezTo>
                  <a:pt x="26" y="112"/>
                  <a:pt x="26" y="112"/>
                  <a:pt x="26" y="112"/>
                </a:cubicBezTo>
                <a:cubicBezTo>
                  <a:pt x="28" y="114"/>
                  <a:pt x="30" y="117"/>
                  <a:pt x="33" y="119"/>
                </a:cubicBezTo>
                <a:cubicBezTo>
                  <a:pt x="28" y="126"/>
                  <a:pt x="28" y="126"/>
                  <a:pt x="28" y="126"/>
                </a:cubicBezTo>
                <a:cubicBezTo>
                  <a:pt x="28" y="127"/>
                  <a:pt x="28" y="129"/>
                  <a:pt x="29" y="129"/>
                </a:cubicBezTo>
                <a:cubicBezTo>
                  <a:pt x="31" y="131"/>
                  <a:pt x="34" y="133"/>
                  <a:pt x="37" y="135"/>
                </a:cubicBezTo>
                <a:cubicBezTo>
                  <a:pt x="37" y="135"/>
                  <a:pt x="38" y="135"/>
                  <a:pt x="38" y="135"/>
                </a:cubicBezTo>
                <a:cubicBezTo>
                  <a:pt x="39" y="135"/>
                  <a:pt x="39" y="135"/>
                  <a:pt x="40" y="134"/>
                </a:cubicBezTo>
                <a:cubicBezTo>
                  <a:pt x="45" y="127"/>
                  <a:pt x="45" y="127"/>
                  <a:pt x="45" y="127"/>
                </a:cubicBezTo>
                <a:cubicBezTo>
                  <a:pt x="48" y="128"/>
                  <a:pt x="50" y="129"/>
                  <a:pt x="53" y="130"/>
                </a:cubicBezTo>
                <a:cubicBezTo>
                  <a:pt x="53" y="130"/>
                  <a:pt x="54" y="130"/>
                  <a:pt x="54" y="131"/>
                </a:cubicBezTo>
                <a:cubicBezTo>
                  <a:pt x="52" y="139"/>
                  <a:pt x="52" y="139"/>
                  <a:pt x="52" y="139"/>
                </a:cubicBezTo>
                <a:cubicBezTo>
                  <a:pt x="52" y="140"/>
                  <a:pt x="53" y="142"/>
                  <a:pt x="54" y="142"/>
                </a:cubicBezTo>
                <a:cubicBezTo>
                  <a:pt x="57" y="143"/>
                  <a:pt x="61" y="143"/>
                  <a:pt x="64" y="144"/>
                </a:cubicBezTo>
                <a:cubicBezTo>
                  <a:pt x="64" y="144"/>
                  <a:pt x="64" y="144"/>
                  <a:pt x="64" y="144"/>
                </a:cubicBezTo>
                <a:cubicBezTo>
                  <a:pt x="65" y="144"/>
                  <a:pt x="66" y="143"/>
                  <a:pt x="66" y="142"/>
                </a:cubicBezTo>
                <a:cubicBezTo>
                  <a:pt x="68" y="133"/>
                  <a:pt x="68" y="133"/>
                  <a:pt x="68" y="133"/>
                </a:cubicBezTo>
                <a:cubicBezTo>
                  <a:pt x="70" y="134"/>
                  <a:pt x="72" y="134"/>
                  <a:pt x="73" y="134"/>
                </a:cubicBezTo>
                <a:cubicBezTo>
                  <a:pt x="75" y="134"/>
                  <a:pt x="76" y="134"/>
                  <a:pt x="78" y="133"/>
                </a:cubicBezTo>
                <a:cubicBezTo>
                  <a:pt x="80" y="142"/>
                  <a:pt x="80" y="142"/>
                  <a:pt x="80" y="142"/>
                </a:cubicBezTo>
                <a:cubicBezTo>
                  <a:pt x="80" y="143"/>
                  <a:pt x="81" y="144"/>
                  <a:pt x="82" y="144"/>
                </a:cubicBezTo>
                <a:cubicBezTo>
                  <a:pt x="82" y="144"/>
                  <a:pt x="82" y="144"/>
                  <a:pt x="82" y="144"/>
                </a:cubicBezTo>
                <a:cubicBezTo>
                  <a:pt x="86" y="143"/>
                  <a:pt x="89" y="143"/>
                  <a:pt x="92" y="142"/>
                </a:cubicBezTo>
                <a:cubicBezTo>
                  <a:pt x="93" y="142"/>
                  <a:pt x="94" y="141"/>
                  <a:pt x="94" y="139"/>
                </a:cubicBezTo>
                <a:cubicBezTo>
                  <a:pt x="92" y="131"/>
                  <a:pt x="92" y="131"/>
                  <a:pt x="92" y="131"/>
                </a:cubicBezTo>
                <a:cubicBezTo>
                  <a:pt x="95" y="130"/>
                  <a:pt x="98" y="129"/>
                  <a:pt x="101" y="127"/>
                </a:cubicBezTo>
                <a:cubicBezTo>
                  <a:pt x="106" y="134"/>
                  <a:pt x="106" y="134"/>
                  <a:pt x="106" y="134"/>
                </a:cubicBezTo>
                <a:cubicBezTo>
                  <a:pt x="107" y="135"/>
                  <a:pt x="107" y="135"/>
                  <a:pt x="108" y="135"/>
                </a:cubicBezTo>
                <a:cubicBezTo>
                  <a:pt x="109" y="135"/>
                  <a:pt x="109" y="135"/>
                  <a:pt x="109" y="135"/>
                </a:cubicBezTo>
                <a:cubicBezTo>
                  <a:pt x="112" y="133"/>
                  <a:pt x="115" y="131"/>
                  <a:pt x="118" y="130"/>
                </a:cubicBezTo>
                <a:cubicBezTo>
                  <a:pt x="118" y="129"/>
                  <a:pt x="119" y="128"/>
                  <a:pt x="118" y="127"/>
                </a:cubicBezTo>
                <a:cubicBezTo>
                  <a:pt x="113" y="119"/>
                  <a:pt x="113" y="119"/>
                  <a:pt x="113" y="119"/>
                </a:cubicBezTo>
                <a:cubicBezTo>
                  <a:pt x="116" y="117"/>
                  <a:pt x="118" y="115"/>
                  <a:pt x="120" y="112"/>
                </a:cubicBezTo>
                <a:cubicBezTo>
                  <a:pt x="128" y="117"/>
                  <a:pt x="128" y="117"/>
                  <a:pt x="128" y="117"/>
                </a:cubicBezTo>
                <a:cubicBezTo>
                  <a:pt x="128" y="117"/>
                  <a:pt x="129" y="117"/>
                  <a:pt x="129" y="117"/>
                </a:cubicBezTo>
                <a:cubicBezTo>
                  <a:pt x="130" y="117"/>
                  <a:pt x="130" y="117"/>
                  <a:pt x="131" y="116"/>
                </a:cubicBezTo>
                <a:cubicBezTo>
                  <a:pt x="133" y="114"/>
                  <a:pt x="135" y="111"/>
                  <a:pt x="136" y="108"/>
                </a:cubicBezTo>
                <a:cubicBezTo>
                  <a:pt x="137" y="107"/>
                  <a:pt x="137" y="106"/>
                  <a:pt x="136" y="105"/>
                </a:cubicBezTo>
                <a:cubicBezTo>
                  <a:pt x="128" y="100"/>
                  <a:pt x="128" y="100"/>
                  <a:pt x="128" y="100"/>
                </a:cubicBezTo>
                <a:cubicBezTo>
                  <a:pt x="130" y="97"/>
                  <a:pt x="131" y="95"/>
                  <a:pt x="132" y="92"/>
                </a:cubicBezTo>
                <a:cubicBezTo>
                  <a:pt x="132" y="92"/>
                  <a:pt x="132" y="91"/>
                  <a:pt x="132" y="91"/>
                </a:cubicBezTo>
                <a:cubicBezTo>
                  <a:pt x="141" y="92"/>
                  <a:pt x="141" y="92"/>
                  <a:pt x="141" y="92"/>
                </a:cubicBezTo>
                <a:cubicBezTo>
                  <a:pt x="141" y="92"/>
                  <a:pt x="141" y="92"/>
                  <a:pt x="141" y="92"/>
                </a:cubicBezTo>
                <a:cubicBezTo>
                  <a:pt x="142" y="92"/>
                  <a:pt x="143" y="92"/>
                  <a:pt x="144" y="91"/>
                </a:cubicBezTo>
                <a:cubicBezTo>
                  <a:pt x="144" y="88"/>
                  <a:pt x="145" y="84"/>
                  <a:pt x="145" y="81"/>
                </a:cubicBezTo>
                <a:cubicBezTo>
                  <a:pt x="146" y="80"/>
                  <a:pt x="145" y="79"/>
                  <a:pt x="144" y="79"/>
                </a:cubicBezTo>
                <a:close/>
              </a:path>
            </a:pathLst>
          </a:custGeom>
          <a:solidFill>
            <a:schemeClr val="accent6">
              <a:lumMod val="75000"/>
            </a:schemeClr>
          </a:solidFill>
          <a:ln w="19050" cap="rnd">
            <a:noFill/>
            <a:round/>
            <a:headEnd/>
            <a:tailEnd/>
          </a:ln>
        </p:spPr>
        <p:txBody>
          <a:bodyPr vert="horz" wrap="square" lIns="45720" tIns="22860" rIns="45720" bIns="22860" numCol="1" anchor="t" anchorCtr="0" compatLnSpc="1">
            <a:prstTxWarp prst="textNoShape">
              <a:avLst/>
            </a:prstTxWarp>
          </a:bodyPr>
          <a:lstStyle/>
          <a:p>
            <a:endParaRPr lang="en-US" sz="900"/>
          </a:p>
        </p:txBody>
      </p:sp>
      <p:sp>
        <p:nvSpPr>
          <p:cNvPr id="37" name="TextBox 12">
            <a:extLst>
              <a:ext uri="{FF2B5EF4-FFF2-40B4-BE49-F238E27FC236}">
                <a16:creationId xmlns="" xmlns:a16="http://schemas.microsoft.com/office/drawing/2014/main" id="{F13223EF-3C28-CD44-8631-B0D3A78B67DB}"/>
              </a:ext>
            </a:extLst>
          </p:cNvPr>
          <p:cNvSpPr txBox="1"/>
          <p:nvPr/>
        </p:nvSpPr>
        <p:spPr>
          <a:xfrm>
            <a:off x="889902" y="803560"/>
            <a:ext cx="6054436" cy="707886"/>
          </a:xfrm>
          <a:prstGeom prst="rect">
            <a:avLst/>
          </a:prstGeom>
          <a:noFill/>
        </p:spPr>
        <p:txBody>
          <a:bodyPr wrap="square" rtlCol="0">
            <a:spAutoFit/>
          </a:bodyPr>
          <a:lstStyle/>
          <a:p>
            <a:r>
              <a:rPr lang="en-US" sz="4000" dirty="0" err="1" smtClean="0">
                <a:solidFill>
                  <a:schemeClr val="bg1"/>
                </a:solidFill>
                <a:latin typeface="+mj-lt"/>
                <a:ea typeface="Nunito Bold" charset="0"/>
                <a:cs typeface="Arima Madurai" pitchFamily="2" charset="77"/>
              </a:rPr>
              <a:t>Discurso</a:t>
            </a:r>
            <a:r>
              <a:rPr lang="en-US" sz="4000" dirty="0" smtClean="0">
                <a:solidFill>
                  <a:schemeClr val="bg1"/>
                </a:solidFill>
                <a:latin typeface="+mj-lt"/>
                <a:ea typeface="Nunito Bold" charset="0"/>
                <a:cs typeface="Arima Madurai" pitchFamily="2" charset="77"/>
              </a:rPr>
              <a:t>/</a:t>
            </a:r>
            <a:r>
              <a:rPr lang="en-US" sz="4000" dirty="0" err="1" smtClean="0">
                <a:solidFill>
                  <a:schemeClr val="bg1"/>
                </a:solidFill>
                <a:latin typeface="+mj-lt"/>
                <a:ea typeface="Nunito Bold" charset="0"/>
                <a:cs typeface="Arima Madurai" pitchFamily="2" charset="77"/>
              </a:rPr>
              <a:t>materialidad</a:t>
            </a:r>
            <a:endParaRPr lang="en-US" sz="4000" dirty="0">
              <a:solidFill>
                <a:schemeClr val="bg1"/>
              </a:solidFill>
              <a:latin typeface="+mj-lt"/>
              <a:ea typeface="Nunito Bold" charset="0"/>
              <a:cs typeface="Arima Madurai" pitchFamily="2" charset="77"/>
            </a:endParaRPr>
          </a:p>
        </p:txBody>
      </p:sp>
      <p:sp>
        <p:nvSpPr>
          <p:cNvPr id="38" name="37 CuadroTexto"/>
          <p:cNvSpPr txBox="1"/>
          <p:nvPr/>
        </p:nvSpPr>
        <p:spPr>
          <a:xfrm>
            <a:off x="1208415" y="2384859"/>
            <a:ext cx="1241446" cy="646331"/>
          </a:xfrm>
          <a:prstGeom prst="rect">
            <a:avLst/>
          </a:prstGeom>
          <a:noFill/>
        </p:spPr>
        <p:txBody>
          <a:bodyPr wrap="none" rtlCol="0">
            <a:spAutoFit/>
          </a:bodyPr>
          <a:lstStyle/>
          <a:p>
            <a:pPr algn="ctr"/>
            <a:r>
              <a:rPr lang="es-ES_tradnl" dirty="0" smtClean="0">
                <a:solidFill>
                  <a:schemeClr val="bg1"/>
                </a:solidFill>
              </a:rPr>
              <a:t>Aparatos</a:t>
            </a:r>
          </a:p>
          <a:p>
            <a:pPr algn="ctr"/>
            <a:r>
              <a:rPr lang="es-ES_tradnl" dirty="0" smtClean="0">
                <a:solidFill>
                  <a:schemeClr val="bg1"/>
                </a:solidFill>
              </a:rPr>
              <a:t>ideológicos</a:t>
            </a:r>
            <a:endParaRPr lang="es-CL" dirty="0">
              <a:solidFill>
                <a:schemeClr val="bg1"/>
              </a:solidFill>
            </a:endParaRPr>
          </a:p>
        </p:txBody>
      </p:sp>
      <p:sp>
        <p:nvSpPr>
          <p:cNvPr id="39" name="38 CuadroTexto"/>
          <p:cNvSpPr txBox="1"/>
          <p:nvPr/>
        </p:nvSpPr>
        <p:spPr>
          <a:xfrm>
            <a:off x="2439795" y="3219538"/>
            <a:ext cx="1459201" cy="830997"/>
          </a:xfrm>
          <a:prstGeom prst="rect">
            <a:avLst/>
          </a:prstGeom>
          <a:noFill/>
        </p:spPr>
        <p:txBody>
          <a:bodyPr wrap="square" rtlCol="0">
            <a:spAutoFit/>
          </a:bodyPr>
          <a:lstStyle/>
          <a:p>
            <a:pPr algn="ctr"/>
            <a:r>
              <a:rPr lang="es-CL" sz="1600" dirty="0" smtClean="0"/>
              <a:t>      Medios</a:t>
            </a:r>
            <a:r>
              <a:rPr lang="es-CL" sz="1600" dirty="0"/>
              <a:t> </a:t>
            </a:r>
            <a:endParaRPr lang="es-CL" sz="1600" dirty="0" smtClean="0"/>
          </a:p>
          <a:p>
            <a:pPr algn="ctr"/>
            <a:r>
              <a:rPr lang="es-CL" sz="1600" dirty="0" smtClean="0"/>
              <a:t>y </a:t>
            </a:r>
          </a:p>
          <a:p>
            <a:pPr algn="ctr"/>
            <a:r>
              <a:rPr lang="es-CL" sz="1600" dirty="0" smtClean="0"/>
              <a:t>mediaciones</a:t>
            </a:r>
            <a:endParaRPr lang="es-CL" sz="1600" dirty="0"/>
          </a:p>
        </p:txBody>
      </p:sp>
      <p:sp>
        <p:nvSpPr>
          <p:cNvPr id="40" name="39 CuadroTexto"/>
          <p:cNvSpPr txBox="1"/>
          <p:nvPr/>
        </p:nvSpPr>
        <p:spPr>
          <a:xfrm>
            <a:off x="3937382" y="2804039"/>
            <a:ext cx="1622495" cy="830997"/>
          </a:xfrm>
          <a:prstGeom prst="rect">
            <a:avLst/>
          </a:prstGeom>
          <a:noFill/>
        </p:spPr>
        <p:txBody>
          <a:bodyPr wrap="none" rtlCol="0">
            <a:spAutoFit/>
          </a:bodyPr>
          <a:lstStyle/>
          <a:p>
            <a:pPr algn="ctr"/>
            <a:r>
              <a:rPr lang="es-CL" sz="1600" dirty="0" smtClean="0">
                <a:solidFill>
                  <a:schemeClr val="tx1">
                    <a:lumMod val="85000"/>
                    <a:lumOff val="15000"/>
                  </a:schemeClr>
                </a:solidFill>
              </a:rPr>
              <a:t>Procesos sociales</a:t>
            </a:r>
          </a:p>
          <a:p>
            <a:pPr algn="ctr"/>
            <a:r>
              <a:rPr lang="es-CL" sz="1600" dirty="0">
                <a:solidFill>
                  <a:schemeClr val="tx1">
                    <a:lumMod val="85000"/>
                    <a:lumOff val="15000"/>
                  </a:schemeClr>
                </a:solidFill>
              </a:rPr>
              <a:t>y</a:t>
            </a:r>
            <a:r>
              <a:rPr lang="da-DK" sz="1600" dirty="0" smtClean="0">
                <a:solidFill>
                  <a:schemeClr val="tx1">
                    <a:lumMod val="85000"/>
                    <a:lumOff val="15000"/>
                  </a:schemeClr>
                </a:solidFill>
              </a:rPr>
              <a:t> </a:t>
            </a:r>
            <a:r>
              <a:rPr lang="da-DK" sz="1600" dirty="0" err="1" smtClean="0">
                <a:solidFill>
                  <a:schemeClr val="tx1">
                    <a:lumMod val="85000"/>
                    <a:lumOff val="15000"/>
                  </a:schemeClr>
                </a:solidFill>
              </a:rPr>
              <a:t>culturales</a:t>
            </a:r>
            <a:endParaRPr lang="da-DK" sz="1600" dirty="0" smtClean="0">
              <a:solidFill>
                <a:schemeClr val="tx1">
                  <a:lumMod val="85000"/>
                  <a:lumOff val="15000"/>
                </a:schemeClr>
              </a:solidFill>
            </a:endParaRPr>
          </a:p>
          <a:p>
            <a:pPr algn="ctr"/>
            <a:r>
              <a:rPr lang="da-DK" sz="1600" dirty="0" err="1" smtClean="0">
                <a:solidFill>
                  <a:schemeClr val="tx1">
                    <a:lumMod val="85000"/>
                    <a:lumOff val="15000"/>
                  </a:schemeClr>
                </a:solidFill>
              </a:rPr>
              <a:t>estructurantes</a:t>
            </a:r>
            <a:endParaRPr lang="es-CL" sz="1600" dirty="0">
              <a:solidFill>
                <a:schemeClr val="tx1">
                  <a:lumMod val="85000"/>
                  <a:lumOff val="15000"/>
                </a:schemeClr>
              </a:solidFill>
            </a:endParaRPr>
          </a:p>
        </p:txBody>
      </p:sp>
      <p:sp>
        <p:nvSpPr>
          <p:cNvPr id="41" name="40 CuadroTexto"/>
          <p:cNvSpPr txBox="1"/>
          <p:nvPr/>
        </p:nvSpPr>
        <p:spPr>
          <a:xfrm rot="10800000" flipV="1">
            <a:off x="5792083" y="3473980"/>
            <a:ext cx="1237542" cy="369332"/>
          </a:xfrm>
          <a:prstGeom prst="rect">
            <a:avLst/>
          </a:prstGeom>
          <a:noFill/>
        </p:spPr>
        <p:txBody>
          <a:bodyPr wrap="square" rtlCol="0">
            <a:spAutoFit/>
          </a:bodyPr>
          <a:lstStyle/>
          <a:p>
            <a:r>
              <a:rPr lang="es-CL" dirty="0" smtClean="0">
                <a:solidFill>
                  <a:schemeClr val="bg1"/>
                </a:solidFill>
              </a:rPr>
              <a:t>Decolonial</a:t>
            </a:r>
          </a:p>
        </p:txBody>
      </p:sp>
      <p:sp>
        <p:nvSpPr>
          <p:cNvPr id="42" name="41 CuadroTexto"/>
          <p:cNvSpPr txBox="1"/>
          <p:nvPr/>
        </p:nvSpPr>
        <p:spPr>
          <a:xfrm>
            <a:off x="6706421" y="2717432"/>
            <a:ext cx="1728192" cy="646331"/>
          </a:xfrm>
          <a:prstGeom prst="rect">
            <a:avLst/>
          </a:prstGeom>
          <a:noFill/>
        </p:spPr>
        <p:txBody>
          <a:bodyPr wrap="square" rtlCol="0">
            <a:spAutoFit/>
          </a:bodyPr>
          <a:lstStyle/>
          <a:p>
            <a:pPr algn="ctr"/>
            <a:r>
              <a:rPr lang="es-CL" dirty="0">
                <a:solidFill>
                  <a:schemeClr val="bg1"/>
                </a:solidFill>
              </a:rPr>
              <a:t>S</a:t>
            </a:r>
            <a:r>
              <a:rPr lang="es-CL" dirty="0" smtClean="0">
                <a:solidFill>
                  <a:schemeClr val="bg1"/>
                </a:solidFill>
              </a:rPr>
              <a:t>ociedad</a:t>
            </a:r>
          </a:p>
          <a:p>
            <a:pPr algn="ctr"/>
            <a:r>
              <a:rPr lang="es-CL" dirty="0" smtClean="0">
                <a:solidFill>
                  <a:schemeClr val="bg1"/>
                </a:solidFill>
              </a:rPr>
              <a:t>intercultural</a:t>
            </a:r>
            <a:endParaRPr lang="es-CL" dirty="0" smtClean="0">
              <a:solidFill>
                <a:schemeClr val="bg1"/>
              </a:solidFill>
            </a:endParaRPr>
          </a:p>
        </p:txBody>
      </p:sp>
    </p:spTree>
    <p:extLst>
      <p:ext uri="{BB962C8B-B14F-4D97-AF65-F5344CB8AC3E}">
        <p14:creationId xmlns:p14="http://schemas.microsoft.com/office/powerpoint/2010/main" val="19046073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2064;p31"/>
          <p:cNvSpPr txBox="1">
            <a:spLocks/>
          </p:cNvSpPr>
          <p:nvPr/>
        </p:nvSpPr>
        <p:spPr>
          <a:xfrm>
            <a:off x="1006288" y="1499604"/>
            <a:ext cx="2296500" cy="1479000"/>
          </a:xfrm>
          <a:prstGeom prst="rect">
            <a:avLst/>
          </a:prstGeom>
        </p:spPr>
        <p:txBody>
          <a:bodyPr spcFirstLastPara="1" vert="horz" wrap="square" lIns="91425" tIns="91425" rIns="91425" bIns="91425"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r>
              <a:rPr lang="es-CL" sz="1000" dirty="0" smtClean="0"/>
              <a:t>No </a:t>
            </a:r>
            <a:r>
              <a:rPr lang="es-CL" sz="1000" dirty="0"/>
              <a:t>calificar a la migración como un problema o un fenómemo sino como un proceso, entendiendo que la migración es un derecho y es un proceso circular y responde a causas </a:t>
            </a:r>
            <a:r>
              <a:rPr lang="es-CL" sz="1000" dirty="0" smtClean="0"/>
              <a:t>multidimensionales. Asimismo</a:t>
            </a:r>
            <a:r>
              <a:rPr lang="es-CL" sz="1000" dirty="0"/>
              <a:t>, se debe distinguir migración de refugio al momento de reportear, editar y publicar.</a:t>
            </a:r>
          </a:p>
          <a:p>
            <a:pPr marL="0" indent="0">
              <a:spcBef>
                <a:spcPts val="600"/>
              </a:spcBef>
              <a:buNone/>
            </a:pPr>
            <a:endParaRPr lang="es-CL" sz="1200" dirty="0">
              <a:solidFill>
                <a:schemeClr val="accent1">
                  <a:lumMod val="50000"/>
                </a:schemeClr>
              </a:solidFill>
            </a:endParaRPr>
          </a:p>
        </p:txBody>
      </p:sp>
      <p:sp>
        <p:nvSpPr>
          <p:cNvPr id="7" name="Google Shape;2067;p31"/>
          <p:cNvSpPr txBox="1">
            <a:spLocks/>
          </p:cNvSpPr>
          <p:nvPr/>
        </p:nvSpPr>
        <p:spPr>
          <a:xfrm>
            <a:off x="1006288" y="3023604"/>
            <a:ext cx="2296500" cy="1479000"/>
          </a:xfrm>
          <a:prstGeom prst="rect">
            <a:avLst/>
          </a:prstGeom>
        </p:spPr>
        <p:txBody>
          <a:bodyPr spcFirstLastPara="1" vert="horz" wrap="square" lIns="91425" tIns="91425" rIns="91425" bIns="91425"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endParaRPr lang="es-CL" sz="1200" b="1" dirty="0" smtClean="0">
              <a:solidFill>
                <a:srgbClr val="0070C0"/>
              </a:solidFill>
            </a:endParaRPr>
          </a:p>
        </p:txBody>
      </p:sp>
      <p:sp>
        <p:nvSpPr>
          <p:cNvPr id="10" name="Google Shape;2070;p31"/>
          <p:cNvSpPr txBox="1">
            <a:spLocks noGrp="1"/>
          </p:cNvSpPr>
          <p:nvPr>
            <p:ph type="title"/>
          </p:nvPr>
        </p:nvSpPr>
        <p:spPr>
          <a:xfrm>
            <a:off x="957953" y="916704"/>
            <a:ext cx="6880500" cy="58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CL" sz="1800" dirty="0" smtClean="0">
                <a:solidFill>
                  <a:srgbClr val="0070C0"/>
                </a:solidFill>
              </a:rPr>
              <a:t>Recomendaciones para tratamientos mediático de migración y refugio</a:t>
            </a:r>
            <a:endParaRPr lang="es-CL" sz="1800" dirty="0">
              <a:solidFill>
                <a:srgbClr val="0070C0"/>
              </a:solidFill>
            </a:endParaRPr>
          </a:p>
        </p:txBody>
      </p:sp>
      <p:sp>
        <p:nvSpPr>
          <p:cNvPr id="12" name="Rectángulo 11"/>
          <p:cNvSpPr/>
          <p:nvPr/>
        </p:nvSpPr>
        <p:spPr>
          <a:xfrm>
            <a:off x="3419872" y="1563638"/>
            <a:ext cx="2448272" cy="2246769"/>
          </a:xfrm>
          <a:prstGeom prst="rect">
            <a:avLst/>
          </a:prstGeom>
        </p:spPr>
        <p:txBody>
          <a:bodyPr wrap="square">
            <a:spAutoFit/>
          </a:bodyPr>
          <a:lstStyle/>
          <a:p>
            <a:r>
              <a:rPr lang="es-CL" sz="1000" dirty="0" smtClean="0"/>
              <a:t>Se </a:t>
            </a:r>
            <a:r>
              <a:rPr lang="es-CL" sz="1000" dirty="0"/>
              <a:t>debe procurar siempre sostener altos estándares éticos que promuevan la democracia y la participación desde una mirada crítica, a contrapelo con el poder. Esto, principalmente, cuando hay que hacer frente a agendas mediáticas –sostenidas en el propio medio de comunicación- que se alinean con intereses políticos y económicos que crimnalizan a la migración, culpándola –la mayoría de las veces soterradamente- de problemas de alcance local, regional, nacional, mundial (enfermedad, cesantía, pobreza, entre otras). </a:t>
            </a:r>
          </a:p>
        </p:txBody>
      </p:sp>
      <p:sp>
        <p:nvSpPr>
          <p:cNvPr id="13" name="Rectángulo 12"/>
          <p:cNvSpPr/>
          <p:nvPr/>
        </p:nvSpPr>
        <p:spPr>
          <a:xfrm flipH="1">
            <a:off x="6228184" y="1563638"/>
            <a:ext cx="2448272" cy="1015663"/>
          </a:xfrm>
          <a:prstGeom prst="rect">
            <a:avLst/>
          </a:prstGeom>
        </p:spPr>
        <p:txBody>
          <a:bodyPr wrap="square">
            <a:spAutoFit/>
          </a:bodyPr>
          <a:lstStyle/>
          <a:p>
            <a:r>
              <a:rPr lang="es-CL" sz="1000" dirty="0" smtClean="0"/>
              <a:t>Propiciar </a:t>
            </a:r>
            <a:r>
              <a:rPr lang="es-CL" sz="1000" dirty="0"/>
              <a:t>y fomentar la inclusión de pautas informativas que promuevan la interculturalidad y no la exclusión,  dinamizando textos que sean escritos bajo un enfoque de derechos humanos que sea la base para cualquier texto e imagen.</a:t>
            </a:r>
          </a:p>
        </p:txBody>
      </p:sp>
      <p:sp>
        <p:nvSpPr>
          <p:cNvPr id="16" name="Rectángulo 15"/>
          <p:cNvSpPr/>
          <p:nvPr/>
        </p:nvSpPr>
        <p:spPr>
          <a:xfrm rot="10800000" flipH="1" flipV="1">
            <a:off x="5868144" y="2864718"/>
            <a:ext cx="2952328" cy="1785104"/>
          </a:xfrm>
          <a:prstGeom prst="rect">
            <a:avLst/>
          </a:prstGeom>
        </p:spPr>
        <p:txBody>
          <a:bodyPr wrap="square">
            <a:spAutoFit/>
          </a:bodyPr>
          <a:lstStyle/>
          <a:p>
            <a:r>
              <a:rPr lang="es-CL" sz="1000" dirty="0"/>
              <a:t>Nunca debe calificarse a los/as inmigrantes y refugiados como “ilegales”, por cuanto somete a la migración a una calificación que la sitúa en el plano de la exclusión y el delito, lo abyecto. Es necesario evitar el uso de un lenguaje discriminador o que incorpore prejuicios genéricos en el tratamiento informativo de la inmigración. No puede incorporarse como rutina el uso de términos o expresiones como ilegal, indocumentado o indocumentada o sin papeles para definir o calificar a personas en una situación administrativa no regularizada.</a:t>
            </a:r>
          </a:p>
        </p:txBody>
      </p:sp>
      <p:sp>
        <p:nvSpPr>
          <p:cNvPr id="17" name="Rectángulo 16"/>
          <p:cNvSpPr/>
          <p:nvPr/>
        </p:nvSpPr>
        <p:spPr>
          <a:xfrm>
            <a:off x="683568" y="2931790"/>
            <a:ext cx="2448272" cy="1323439"/>
          </a:xfrm>
          <a:prstGeom prst="rect">
            <a:avLst/>
          </a:prstGeom>
        </p:spPr>
        <p:txBody>
          <a:bodyPr wrap="square">
            <a:spAutoFit/>
          </a:bodyPr>
          <a:lstStyle/>
          <a:p>
            <a:r>
              <a:rPr lang="es-CL" sz="1000" dirty="0"/>
              <a:t>Ubicar las piezas informativas relacionadas con los procesos </a:t>
            </a:r>
            <a:r>
              <a:rPr lang="es-CL" sz="1000" dirty="0" smtClean="0"/>
              <a:t>migratorios y de refugio </a:t>
            </a:r>
            <a:r>
              <a:rPr lang="es-CL" sz="1000" dirty="0"/>
              <a:t>en secciones diversas y evitar que éstas sean ubicadas en espacios que vinculen estas notas con noticias policiales u otras que estigmaticen, racialicen y discriminen a grupos, colectivos y/o personas específicas de forma indirecta. </a:t>
            </a:r>
          </a:p>
        </p:txBody>
      </p:sp>
    </p:spTree>
    <p:extLst>
      <p:ext uri="{BB962C8B-B14F-4D97-AF65-F5344CB8AC3E}">
        <p14:creationId xmlns:p14="http://schemas.microsoft.com/office/powerpoint/2010/main" val="24521789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2064;p31"/>
          <p:cNvSpPr txBox="1">
            <a:spLocks/>
          </p:cNvSpPr>
          <p:nvPr/>
        </p:nvSpPr>
        <p:spPr>
          <a:xfrm>
            <a:off x="1006288" y="1499604"/>
            <a:ext cx="2296500" cy="1479000"/>
          </a:xfrm>
          <a:prstGeom prst="rect">
            <a:avLst/>
          </a:prstGeom>
        </p:spPr>
        <p:txBody>
          <a:bodyPr spcFirstLastPara="1" vert="horz" wrap="square" lIns="91425" tIns="91425" rIns="91425" bIns="91425"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r>
              <a:rPr lang="es-CL" sz="1000" dirty="0"/>
              <a:t>Consultar a inmigrantes en temas en que ellos y ellas son expertos/as, dirigentes/as y/o voceros/as, y no solo relacionarlos/as a temas que tienen que ver con su condición migratoria.</a:t>
            </a:r>
          </a:p>
          <a:p>
            <a:pPr marL="0" indent="0">
              <a:spcBef>
                <a:spcPts val="600"/>
              </a:spcBef>
              <a:buNone/>
            </a:pPr>
            <a:endParaRPr lang="es-CL" sz="1200" dirty="0">
              <a:solidFill>
                <a:schemeClr val="accent1">
                  <a:lumMod val="50000"/>
                </a:schemeClr>
              </a:solidFill>
            </a:endParaRPr>
          </a:p>
        </p:txBody>
      </p:sp>
      <p:sp>
        <p:nvSpPr>
          <p:cNvPr id="7" name="Google Shape;2067;p31"/>
          <p:cNvSpPr txBox="1">
            <a:spLocks/>
          </p:cNvSpPr>
          <p:nvPr/>
        </p:nvSpPr>
        <p:spPr>
          <a:xfrm>
            <a:off x="1006288" y="3023604"/>
            <a:ext cx="2296500" cy="1479000"/>
          </a:xfrm>
          <a:prstGeom prst="rect">
            <a:avLst/>
          </a:prstGeom>
        </p:spPr>
        <p:txBody>
          <a:bodyPr spcFirstLastPara="1" vert="horz" wrap="square" lIns="91425" tIns="91425" rIns="91425" bIns="91425"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endParaRPr lang="es-CL" sz="1200" b="1" dirty="0" smtClean="0">
              <a:solidFill>
                <a:srgbClr val="0070C0"/>
              </a:solidFill>
            </a:endParaRPr>
          </a:p>
        </p:txBody>
      </p:sp>
      <p:sp>
        <p:nvSpPr>
          <p:cNvPr id="10" name="Google Shape;2070;p31"/>
          <p:cNvSpPr txBox="1">
            <a:spLocks noGrp="1"/>
          </p:cNvSpPr>
          <p:nvPr>
            <p:ph type="title"/>
          </p:nvPr>
        </p:nvSpPr>
        <p:spPr>
          <a:xfrm>
            <a:off x="957953" y="916704"/>
            <a:ext cx="6880500" cy="58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CL" sz="1800" dirty="0" smtClean="0">
                <a:solidFill>
                  <a:srgbClr val="0070C0"/>
                </a:solidFill>
              </a:rPr>
              <a:t>Recomendaciones para tratamientos mediático de migración y refugio</a:t>
            </a:r>
            <a:endParaRPr lang="es-CL" sz="1800" dirty="0">
              <a:solidFill>
                <a:srgbClr val="0070C0"/>
              </a:solidFill>
            </a:endParaRPr>
          </a:p>
        </p:txBody>
      </p:sp>
      <p:sp>
        <p:nvSpPr>
          <p:cNvPr id="12" name="Rectángulo 11"/>
          <p:cNvSpPr/>
          <p:nvPr/>
        </p:nvSpPr>
        <p:spPr>
          <a:xfrm>
            <a:off x="3419872" y="1563638"/>
            <a:ext cx="2448272" cy="1477328"/>
          </a:xfrm>
          <a:prstGeom prst="rect">
            <a:avLst/>
          </a:prstGeom>
        </p:spPr>
        <p:txBody>
          <a:bodyPr wrap="square">
            <a:spAutoFit/>
          </a:bodyPr>
          <a:lstStyle/>
          <a:p>
            <a:r>
              <a:rPr lang="es-CL" sz="1000" dirty="0" smtClean="0"/>
              <a:t>Ecuanimidad </a:t>
            </a:r>
            <a:r>
              <a:rPr lang="es-CL" sz="1000" dirty="0"/>
              <a:t>en las fuentes de información. Es importante que se consulten fuentes de movimientos y organizaciones de migrantes y promigramtes, y no basarse solo en fuentes institucionales, ya sean éstas gubernamentales, académicas y de expertos/as.</a:t>
            </a:r>
          </a:p>
          <a:p>
            <a:r>
              <a:rPr lang="es-CL" sz="1000" dirty="0"/>
              <a:t> </a:t>
            </a:r>
          </a:p>
          <a:p>
            <a:endParaRPr lang="es-CL" sz="1000" dirty="0"/>
          </a:p>
        </p:txBody>
      </p:sp>
      <p:sp>
        <p:nvSpPr>
          <p:cNvPr id="13" name="Rectángulo 12"/>
          <p:cNvSpPr/>
          <p:nvPr/>
        </p:nvSpPr>
        <p:spPr>
          <a:xfrm flipH="1">
            <a:off x="6228184" y="1563638"/>
            <a:ext cx="2448272" cy="1323439"/>
          </a:xfrm>
          <a:prstGeom prst="rect">
            <a:avLst/>
          </a:prstGeom>
        </p:spPr>
        <p:txBody>
          <a:bodyPr wrap="square">
            <a:spAutoFit/>
          </a:bodyPr>
          <a:lstStyle/>
          <a:p>
            <a:r>
              <a:rPr lang="es-CL" sz="1000" dirty="0"/>
              <a:t>Se deben considerar datos, contextos al momento de investigar y no solo declaraciones. Evitar basar una información sólo en el testimonio, menos aún cuando éste victimiza, criminaliza o bien enaltece solo a los inmigrantes que han tenido “éxito” en el país. Las generalidades sólo evitan el diálogo y la comprensión cultural.</a:t>
            </a:r>
          </a:p>
        </p:txBody>
      </p:sp>
      <p:sp>
        <p:nvSpPr>
          <p:cNvPr id="16" name="Rectángulo 15"/>
          <p:cNvSpPr/>
          <p:nvPr/>
        </p:nvSpPr>
        <p:spPr>
          <a:xfrm rot="10800000" flipH="1" flipV="1">
            <a:off x="3563888" y="3258802"/>
            <a:ext cx="5256584" cy="861774"/>
          </a:xfrm>
          <a:prstGeom prst="rect">
            <a:avLst/>
          </a:prstGeom>
        </p:spPr>
        <p:txBody>
          <a:bodyPr wrap="square">
            <a:spAutoFit/>
          </a:bodyPr>
          <a:lstStyle/>
          <a:p>
            <a:r>
              <a:rPr lang="es-CL" sz="1000" dirty="0" smtClean="0"/>
              <a:t>En </a:t>
            </a:r>
            <a:r>
              <a:rPr lang="es-CL" sz="1000" dirty="0"/>
              <a:t>cada nota informativa, crónica, entrevista, reortaje y/o cualquier otra pieza periodisítica no se debe incluir el grupo étnico, el color de la piel, el país de origen, la religión o la cultura si no es estrictamente necesario para la comprensión global de la noticia. Esto es válido para cada elemento de la noticia escrita (desde el epígrafe, titular, bajada, cuerpo hasta los recuadros incluidos), la imagen fija (fotografía) y la imagen audiovisual.</a:t>
            </a:r>
          </a:p>
        </p:txBody>
      </p:sp>
      <p:sp>
        <p:nvSpPr>
          <p:cNvPr id="17" name="Rectángulo 16"/>
          <p:cNvSpPr/>
          <p:nvPr/>
        </p:nvSpPr>
        <p:spPr>
          <a:xfrm>
            <a:off x="683568" y="2931790"/>
            <a:ext cx="2448272" cy="1015663"/>
          </a:xfrm>
          <a:prstGeom prst="rect">
            <a:avLst/>
          </a:prstGeom>
        </p:spPr>
        <p:txBody>
          <a:bodyPr wrap="square">
            <a:spAutoFit/>
          </a:bodyPr>
          <a:lstStyle/>
          <a:p>
            <a:r>
              <a:rPr lang="es-CL" sz="1000" dirty="0"/>
              <a:t>No se debe relacionar a la </a:t>
            </a:r>
            <a:r>
              <a:rPr lang="es-CL" sz="1000" dirty="0" smtClean="0"/>
              <a:t>migración y al refugio </a:t>
            </a:r>
            <a:r>
              <a:rPr lang="es-CL" sz="1000" dirty="0"/>
              <a:t>con fenómenos de la naturaleza que infunden miedo hacia los/as inmigrantes. No utlizar, por tanto, palabras como “avalancha”, “oleada”, “inundada”, entre otros.</a:t>
            </a:r>
          </a:p>
        </p:txBody>
      </p:sp>
    </p:spTree>
    <p:extLst>
      <p:ext uri="{BB962C8B-B14F-4D97-AF65-F5344CB8AC3E}">
        <p14:creationId xmlns:p14="http://schemas.microsoft.com/office/powerpoint/2010/main" val="14924526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
          <p:cNvSpPr txBox="1"/>
          <p:nvPr/>
        </p:nvSpPr>
        <p:spPr>
          <a:xfrm>
            <a:off x="971600" y="277368"/>
            <a:ext cx="1475241" cy="2400657"/>
          </a:xfrm>
          <a:prstGeom prst="rect">
            <a:avLst/>
          </a:prstGeom>
          <a:noFill/>
        </p:spPr>
        <p:txBody>
          <a:bodyPr wrap="square" rtlCol="0">
            <a:spAutoFit/>
          </a:bodyPr>
          <a:lstStyle/>
          <a:p>
            <a:pPr algn="ctr"/>
            <a:r>
              <a:rPr lang="en-US" sz="15000" b="1" dirty="0" smtClean="0">
                <a:solidFill>
                  <a:srgbClr val="FFFF00"/>
                </a:solidFill>
                <a:latin typeface="Arial" pitchFamily="34" charset="0"/>
                <a:cs typeface="Arial" pitchFamily="34" charset="0"/>
              </a:rPr>
              <a:t>“</a:t>
            </a:r>
            <a:endParaRPr lang="en-US" sz="15000" b="1" dirty="0">
              <a:solidFill>
                <a:srgbClr val="FFFF00"/>
              </a:solidFill>
              <a:latin typeface="Arial" pitchFamily="34" charset="0"/>
              <a:cs typeface="Arial" pitchFamily="34" charset="0"/>
            </a:endParaRPr>
          </a:p>
        </p:txBody>
      </p:sp>
      <p:sp>
        <p:nvSpPr>
          <p:cNvPr id="2" name="1 CuadroTexto"/>
          <p:cNvSpPr txBox="1"/>
          <p:nvPr/>
        </p:nvSpPr>
        <p:spPr>
          <a:xfrm>
            <a:off x="2123728" y="1925418"/>
            <a:ext cx="6624736" cy="369332"/>
          </a:xfrm>
          <a:prstGeom prst="rect">
            <a:avLst/>
          </a:prstGeom>
          <a:noFill/>
        </p:spPr>
        <p:txBody>
          <a:bodyPr wrap="square" rtlCol="0">
            <a:spAutoFit/>
          </a:bodyPr>
          <a:lstStyle/>
          <a:p>
            <a:r>
              <a:rPr lang="es-CL" dirty="0" smtClean="0">
                <a:solidFill>
                  <a:schemeClr val="bg1"/>
                </a:solidFill>
              </a:rPr>
              <a:t>«</a:t>
            </a:r>
            <a:endParaRPr lang="es-CL" dirty="0">
              <a:solidFill>
                <a:schemeClr val="bg1"/>
              </a:solidFill>
            </a:endParaRPr>
          </a:p>
        </p:txBody>
      </p:sp>
      <p:sp>
        <p:nvSpPr>
          <p:cNvPr id="3" name="2 CuadroTexto"/>
          <p:cNvSpPr txBox="1"/>
          <p:nvPr/>
        </p:nvSpPr>
        <p:spPr>
          <a:xfrm rot="10800000" flipV="1">
            <a:off x="6084168" y="2110084"/>
            <a:ext cx="2448272" cy="923330"/>
          </a:xfrm>
          <a:prstGeom prst="rect">
            <a:avLst/>
          </a:prstGeom>
          <a:noFill/>
        </p:spPr>
        <p:txBody>
          <a:bodyPr wrap="square" rtlCol="0">
            <a:spAutoFit/>
          </a:bodyPr>
          <a:lstStyle/>
          <a:p>
            <a:endParaRPr lang="es-CL" b="1" dirty="0" smtClean="0">
              <a:solidFill>
                <a:schemeClr val="bg1"/>
              </a:solidFill>
            </a:endParaRPr>
          </a:p>
          <a:p>
            <a:r>
              <a:rPr lang="es-CL"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Declaración pública 8 de abril 2020. </a:t>
            </a:r>
            <a:endParaRPr lang="es-CL"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s-CL"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Cátedra </a:t>
            </a:r>
            <a:r>
              <a:rPr lang="es-CL"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de Racismos y Migraciones Contemporáneas de la U. de Chile.</a:t>
            </a:r>
            <a:endParaRPr lang="es-CL" sz="1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Rectángulo 3"/>
          <p:cNvSpPr/>
          <p:nvPr/>
        </p:nvSpPr>
        <p:spPr>
          <a:xfrm>
            <a:off x="2123728" y="520470"/>
            <a:ext cx="4392488" cy="2185214"/>
          </a:xfrm>
          <a:prstGeom prst="rect">
            <a:avLst/>
          </a:prstGeom>
        </p:spPr>
        <p:txBody>
          <a:bodyPr wrap="square">
            <a:spAutoFit/>
          </a:bodyPr>
          <a:lstStyle/>
          <a:p>
            <a:r>
              <a:rPr lang="es-CL" sz="1400" dirty="0" smtClean="0"/>
              <a:t>    </a:t>
            </a:r>
          </a:p>
          <a:p>
            <a:r>
              <a:rPr lang="es-CL" dirty="0" smtClean="0">
                <a:solidFill>
                  <a:schemeClr val="bg1"/>
                </a:solidFill>
              </a:rPr>
              <a:t>Los </a:t>
            </a:r>
            <a:r>
              <a:rPr lang="es-CL" dirty="0">
                <a:solidFill>
                  <a:schemeClr val="bg1"/>
                </a:solidFill>
              </a:rPr>
              <a:t>medios de comunicación deben ser responsables, basarse en estándares éticos y mostrar reflexión crítica. Es por eso que les pedimos cuidar sus líneas editoriales a fin de que sean responsables y den cuenta de la necesaria ética </a:t>
            </a:r>
            <a:r>
              <a:rPr lang="es-CL" dirty="0" smtClean="0">
                <a:solidFill>
                  <a:schemeClr val="bg1"/>
                </a:solidFill>
              </a:rPr>
              <a:t>periodística”.</a:t>
            </a:r>
            <a:endParaRPr lang="es-CL" dirty="0">
              <a:solidFill>
                <a:schemeClr val="bg1"/>
              </a:solidFill>
            </a:endParaRPr>
          </a:p>
          <a:p>
            <a:endParaRPr lang="es-CL" sz="1400" dirty="0"/>
          </a:p>
        </p:txBody>
      </p:sp>
    </p:spTree>
    <p:extLst>
      <p:ext uri="{BB962C8B-B14F-4D97-AF65-F5344CB8AC3E}">
        <p14:creationId xmlns:p14="http://schemas.microsoft.com/office/powerpoint/2010/main" val="29720700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4 CuadroTexto"/>
          <p:cNvSpPr txBox="1"/>
          <p:nvPr/>
        </p:nvSpPr>
        <p:spPr>
          <a:xfrm>
            <a:off x="4361928" y="2066699"/>
            <a:ext cx="3816424" cy="369332"/>
          </a:xfrm>
          <a:prstGeom prst="rect">
            <a:avLst/>
          </a:prstGeom>
          <a:solidFill>
            <a:schemeClr val="bg1"/>
          </a:solidFill>
        </p:spPr>
        <p:txBody>
          <a:bodyPr wrap="square" rtlCol="0">
            <a:spAutoFit/>
          </a:bodyPr>
          <a:lstStyle/>
          <a:p>
            <a:r>
              <a:rPr lang="es-CL" b="1" dirty="0" smtClean="0">
                <a:solidFill>
                  <a:srgbClr val="0070C0"/>
                </a:solidFill>
              </a:rPr>
              <a:t>EUGENIA PAZ</a:t>
            </a:r>
          </a:p>
        </p:txBody>
      </p:sp>
      <p:sp>
        <p:nvSpPr>
          <p:cNvPr id="6" name="5 CuadroTexto"/>
          <p:cNvSpPr txBox="1"/>
          <p:nvPr/>
        </p:nvSpPr>
        <p:spPr>
          <a:xfrm>
            <a:off x="4360734" y="1346619"/>
            <a:ext cx="3816424" cy="1200329"/>
          </a:xfrm>
          <a:prstGeom prst="rect">
            <a:avLst/>
          </a:prstGeom>
          <a:solidFill>
            <a:schemeClr val="bg1"/>
          </a:solidFill>
        </p:spPr>
        <p:txBody>
          <a:bodyPr wrap="square" rtlCol="0">
            <a:spAutoFit/>
          </a:bodyPr>
          <a:lstStyle/>
          <a:p>
            <a:r>
              <a:rPr lang="es-CL" b="1" dirty="0" smtClean="0">
                <a:solidFill>
                  <a:srgbClr val="0070C0"/>
                </a:solidFill>
              </a:rPr>
              <a:t>Módulo </a:t>
            </a:r>
            <a:r>
              <a:rPr lang="es-CL" b="1" dirty="0">
                <a:solidFill>
                  <a:srgbClr val="0070C0"/>
                </a:solidFill>
              </a:rPr>
              <a:t>8</a:t>
            </a:r>
            <a:endParaRPr lang="es-CL" b="1" dirty="0" smtClean="0">
              <a:solidFill>
                <a:srgbClr val="0070C0"/>
              </a:solidFill>
            </a:endParaRPr>
          </a:p>
          <a:p>
            <a:r>
              <a:rPr lang="es-CL" dirty="0"/>
              <a:t>Medios de Comunicación y su impacto en la integración: construcción de Estereotipos </a:t>
            </a:r>
            <a:endParaRPr lang="es-CL" b="1" dirty="0">
              <a:solidFill>
                <a:srgbClr val="0070C0"/>
              </a:solidFill>
            </a:endParaRPr>
          </a:p>
        </p:txBody>
      </p:sp>
      <p:sp>
        <p:nvSpPr>
          <p:cNvPr id="7" name="6 CuadroTexto"/>
          <p:cNvSpPr txBox="1"/>
          <p:nvPr/>
        </p:nvSpPr>
        <p:spPr>
          <a:xfrm>
            <a:off x="4360734" y="2511687"/>
            <a:ext cx="3667650" cy="2585323"/>
          </a:xfrm>
          <a:prstGeom prst="rect">
            <a:avLst/>
          </a:prstGeom>
          <a:noFill/>
        </p:spPr>
        <p:txBody>
          <a:bodyPr wrap="square" rtlCol="0">
            <a:spAutoFit/>
          </a:bodyPr>
          <a:lstStyle/>
          <a:p>
            <a:r>
              <a:rPr lang="es-CL" dirty="0" smtClean="0">
                <a:solidFill>
                  <a:schemeClr val="bg1"/>
                </a:solidFill>
              </a:rPr>
              <a:t>Ximena Póo. Doctora en Estudios Latinoamericanos. Profesora Asociada del Intituto de la Comunicación e Imagen de la Universidad de Chile e integrante de la Cátedra de Racismos y Migraciones Contemporáneas de Vicerrectoría de Extensión y Comunicaciones, UChile.</a:t>
            </a:r>
            <a:endParaRPr lang="es-CL" dirty="0">
              <a:solidFill>
                <a:schemeClr val="bg1"/>
              </a:solidFill>
            </a:endParaRPr>
          </a:p>
        </p:txBody>
      </p:sp>
      <p:pic>
        <p:nvPicPr>
          <p:cNvPr id="3" name="Imagen 2"/>
          <p:cNvPicPr>
            <a:picLocks noChangeAspect="1"/>
          </p:cNvPicPr>
          <p:nvPr/>
        </p:nvPicPr>
        <p:blipFill>
          <a:blip r:embed="rId3"/>
          <a:stretch>
            <a:fillRect/>
          </a:stretch>
        </p:blipFill>
        <p:spPr>
          <a:xfrm>
            <a:off x="1547664" y="1707654"/>
            <a:ext cx="1676400" cy="1866900"/>
          </a:xfrm>
          <a:prstGeom prst="rect">
            <a:avLst/>
          </a:prstGeom>
        </p:spPr>
      </p:pic>
    </p:spTree>
    <p:extLst>
      <p:ext uri="{BB962C8B-B14F-4D97-AF65-F5344CB8AC3E}">
        <p14:creationId xmlns:p14="http://schemas.microsoft.com/office/powerpoint/2010/main" val="3710570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3 CuadroTexto"/>
          <p:cNvSpPr txBox="1"/>
          <p:nvPr/>
        </p:nvSpPr>
        <p:spPr>
          <a:xfrm>
            <a:off x="827585" y="897564"/>
            <a:ext cx="6423603" cy="461665"/>
          </a:xfrm>
          <a:prstGeom prst="rect">
            <a:avLst/>
          </a:prstGeom>
          <a:noFill/>
        </p:spPr>
        <p:txBody>
          <a:bodyPr wrap="none" rtlCol="0">
            <a:spAutoFit/>
          </a:bodyPr>
          <a:lstStyle/>
          <a:p>
            <a:r>
              <a:rPr lang="es-CL" sz="2400" b="1" dirty="0" smtClean="0">
                <a:solidFill>
                  <a:srgbClr val="0070C0"/>
                </a:solidFill>
              </a:rPr>
              <a:t>Espacios/narraciones de la migración y el refugio</a:t>
            </a:r>
            <a:endParaRPr lang="es-CL" sz="2400" b="1" dirty="0">
              <a:solidFill>
                <a:srgbClr val="0070C0"/>
              </a:solidFill>
            </a:endParaRPr>
          </a:p>
        </p:txBody>
      </p:sp>
      <p:sp>
        <p:nvSpPr>
          <p:cNvPr id="5" name="4 CuadroTexto"/>
          <p:cNvSpPr txBox="1"/>
          <p:nvPr/>
        </p:nvSpPr>
        <p:spPr>
          <a:xfrm>
            <a:off x="827584" y="1329612"/>
            <a:ext cx="6876690" cy="4708982"/>
          </a:xfrm>
          <a:prstGeom prst="rect">
            <a:avLst/>
          </a:prstGeom>
          <a:noFill/>
        </p:spPr>
        <p:txBody>
          <a:bodyPr wrap="none" rtlCol="0">
            <a:spAutoFit/>
          </a:bodyPr>
          <a:lstStyle/>
          <a:p>
            <a:pPr algn="just"/>
            <a:r>
              <a:rPr lang="es-CL" sz="1400" dirty="0" smtClean="0">
                <a:solidFill>
                  <a:schemeClr val="tx1">
                    <a:lumMod val="75000"/>
                    <a:lumOff val="25000"/>
                  </a:schemeClr>
                </a:solidFill>
              </a:rPr>
              <a:t>La migración NO es un problema. Migrar es un derecho humano y los procesos que</a:t>
            </a:r>
          </a:p>
          <a:p>
            <a:pPr algn="just"/>
            <a:r>
              <a:rPr lang="es-CL" sz="1400" dirty="0" smtClean="0">
                <a:solidFill>
                  <a:schemeClr val="tx1">
                    <a:lumMod val="75000"/>
                    <a:lumOff val="25000"/>
                  </a:schemeClr>
                </a:solidFill>
              </a:rPr>
              <a:t>involucra la migración son procesos que tienen causas, desarrollos y consecuencias </a:t>
            </a:r>
          </a:p>
          <a:p>
            <a:pPr algn="just"/>
            <a:r>
              <a:rPr lang="es-CL" sz="1400" dirty="0" smtClean="0">
                <a:solidFill>
                  <a:schemeClr val="tx1">
                    <a:lumMod val="75000"/>
                    <a:lumOff val="25000"/>
                  </a:schemeClr>
                </a:solidFill>
              </a:rPr>
              <a:t>Específicas para las personas (en su vida cotidiana, su construcción de subjetividades), </a:t>
            </a:r>
          </a:p>
          <a:p>
            <a:pPr algn="just"/>
            <a:r>
              <a:rPr lang="es-CL" sz="1400" dirty="0" smtClean="0">
                <a:solidFill>
                  <a:schemeClr val="tx1">
                    <a:lumMod val="75000"/>
                    <a:lumOff val="25000"/>
                  </a:schemeClr>
                </a:solidFill>
              </a:rPr>
              <a:t>para los colectivo sociales y movimientos políticos relacionados (organizaciones) y para</a:t>
            </a:r>
          </a:p>
          <a:p>
            <a:pPr algn="just"/>
            <a:r>
              <a:rPr lang="es-CL" sz="1400" dirty="0" smtClean="0">
                <a:solidFill>
                  <a:schemeClr val="tx1">
                    <a:lumMod val="75000"/>
                    <a:lumOff val="25000"/>
                  </a:schemeClr>
                </a:solidFill>
              </a:rPr>
              <a:t>los Estados-Nación (en crisis en tanto el modelo estructurante occidental del capitalismo</a:t>
            </a:r>
          </a:p>
          <a:p>
            <a:pPr algn="just"/>
            <a:r>
              <a:rPr lang="es-CL" sz="1400" dirty="0" smtClean="0">
                <a:solidFill>
                  <a:schemeClr val="tx1">
                    <a:lumMod val="75000"/>
                    <a:lumOff val="25000"/>
                  </a:schemeClr>
                </a:solidFill>
              </a:rPr>
              <a:t>tardío-neoliberalismo).</a:t>
            </a:r>
          </a:p>
          <a:p>
            <a:pPr algn="just"/>
            <a:endParaRPr lang="es-CL" sz="1400" dirty="0">
              <a:solidFill>
                <a:schemeClr val="tx1">
                  <a:lumMod val="75000"/>
                  <a:lumOff val="25000"/>
                </a:schemeClr>
              </a:solidFill>
            </a:endParaRPr>
          </a:p>
          <a:p>
            <a:pPr algn="just"/>
            <a:r>
              <a:rPr lang="es-CL" sz="1400" dirty="0" smtClean="0">
                <a:solidFill>
                  <a:schemeClr val="tx1">
                    <a:lumMod val="75000"/>
                    <a:lumOff val="25000"/>
                  </a:schemeClr>
                </a:solidFill>
              </a:rPr>
              <a:t>En ese contexto, hay que considerar que siempre la migración </a:t>
            </a:r>
          </a:p>
          <a:p>
            <a:pPr algn="just"/>
            <a:r>
              <a:rPr lang="es-CL" sz="1400" dirty="0" smtClean="0">
                <a:solidFill>
                  <a:schemeClr val="tx1">
                    <a:lumMod val="75000"/>
                    <a:lumOff val="25000"/>
                  </a:schemeClr>
                </a:solidFill>
              </a:rPr>
              <a:t>genera una fractura, se sitúa en un proceso donde hay centros y periferias y se </a:t>
            </a:r>
          </a:p>
          <a:p>
            <a:pPr algn="just"/>
            <a:r>
              <a:rPr lang="es-CL" sz="1400" dirty="0" smtClean="0">
                <a:solidFill>
                  <a:schemeClr val="tx1">
                    <a:lumMod val="75000"/>
                    <a:lumOff val="25000"/>
                  </a:schemeClr>
                </a:solidFill>
              </a:rPr>
              <a:t>constituye un nuevo espacio liminal en el que se desenvuelve la vida. Ese espacio </a:t>
            </a:r>
          </a:p>
          <a:p>
            <a:pPr algn="just"/>
            <a:r>
              <a:rPr lang="es-CL" sz="1400" dirty="0" smtClean="0">
                <a:solidFill>
                  <a:schemeClr val="tx1">
                    <a:lumMod val="75000"/>
                    <a:lumOff val="25000"/>
                  </a:schemeClr>
                </a:solidFill>
              </a:rPr>
              <a:t>puede ser, en el país de llegada-acogida, multicultural, intercultural o transcultural.</a:t>
            </a:r>
          </a:p>
          <a:p>
            <a:pPr algn="just"/>
            <a:r>
              <a:rPr lang="es-CL" sz="1400" dirty="0" smtClean="0">
                <a:solidFill>
                  <a:schemeClr val="tx1">
                    <a:lumMod val="75000"/>
                    <a:lumOff val="25000"/>
                  </a:schemeClr>
                </a:solidFill>
              </a:rPr>
              <a:t>En ese espacio se reproducen tensiones de parte de la sociedad “de acogida”, tensiones</a:t>
            </a:r>
          </a:p>
          <a:p>
            <a:pPr algn="just"/>
            <a:r>
              <a:rPr lang="es-CL" sz="1400" dirty="0" smtClean="0">
                <a:solidFill>
                  <a:schemeClr val="tx1">
                    <a:lumMod val="75000"/>
                    <a:lumOff val="25000"/>
                  </a:schemeClr>
                </a:solidFill>
              </a:rPr>
              <a:t>que hablan de una colonialidad no clausurada y de una dominancia permanente de gru-</a:t>
            </a:r>
          </a:p>
          <a:p>
            <a:pPr algn="just"/>
            <a:r>
              <a:rPr lang="es-CL" sz="1400" dirty="0">
                <a:solidFill>
                  <a:schemeClr val="tx1">
                    <a:lumMod val="75000"/>
                    <a:lumOff val="25000"/>
                  </a:schemeClr>
                </a:solidFill>
              </a:rPr>
              <a:t>p</a:t>
            </a:r>
            <a:r>
              <a:rPr lang="es-CL" sz="1400" dirty="0" smtClean="0">
                <a:solidFill>
                  <a:schemeClr val="tx1">
                    <a:lumMod val="75000"/>
                    <a:lumOff val="25000"/>
                  </a:schemeClr>
                </a:solidFill>
              </a:rPr>
              <a:t>os hegemónicos que controlan discurso y materialidad. Es ahí donde se desencadena la</a:t>
            </a:r>
          </a:p>
          <a:p>
            <a:pPr algn="just"/>
            <a:r>
              <a:rPr lang="es-CL" sz="1400" dirty="0">
                <a:solidFill>
                  <a:schemeClr val="tx1">
                    <a:lumMod val="75000"/>
                    <a:lumOff val="25000"/>
                  </a:schemeClr>
                </a:solidFill>
              </a:rPr>
              <a:t>d</a:t>
            </a:r>
            <a:r>
              <a:rPr lang="es-CL" sz="1400" dirty="0" smtClean="0">
                <a:solidFill>
                  <a:schemeClr val="tx1">
                    <a:lumMod val="75000"/>
                    <a:lumOff val="25000"/>
                  </a:schemeClr>
                </a:solidFill>
              </a:rPr>
              <a:t>iscriminación, la xenofobia y el racismo, la compasión o bien la horizontalidad en dignidad.</a:t>
            </a:r>
          </a:p>
          <a:p>
            <a:endParaRPr lang="es-CL" dirty="0" smtClean="0">
              <a:solidFill>
                <a:schemeClr val="tx1">
                  <a:lumMod val="75000"/>
                  <a:lumOff val="25000"/>
                </a:schemeClr>
              </a:solidFill>
            </a:endParaRPr>
          </a:p>
          <a:p>
            <a:endParaRPr lang="es-CL" dirty="0" smtClean="0">
              <a:solidFill>
                <a:schemeClr val="tx1">
                  <a:lumMod val="75000"/>
                  <a:lumOff val="25000"/>
                </a:schemeClr>
              </a:solidFill>
            </a:endParaRPr>
          </a:p>
          <a:p>
            <a:endParaRPr lang="es-CL" dirty="0" smtClean="0">
              <a:solidFill>
                <a:schemeClr val="tx1">
                  <a:lumMod val="75000"/>
                  <a:lumOff val="25000"/>
                </a:schemeClr>
              </a:solidFill>
            </a:endParaRPr>
          </a:p>
          <a:p>
            <a:endParaRPr lang="es-CL" dirty="0">
              <a:solidFill>
                <a:schemeClr val="tx1">
                  <a:lumMod val="75000"/>
                  <a:lumOff val="25000"/>
                </a:schemeClr>
              </a:solidFill>
            </a:endParaRPr>
          </a:p>
          <a:p>
            <a:endParaRPr lang="es-CL" dirty="0">
              <a:solidFill>
                <a:schemeClr val="tx1">
                  <a:lumMod val="75000"/>
                  <a:lumOff val="25000"/>
                </a:schemeClr>
              </a:solidFill>
            </a:endParaRPr>
          </a:p>
        </p:txBody>
      </p:sp>
    </p:spTree>
    <p:extLst>
      <p:ext uri="{BB962C8B-B14F-4D97-AF65-F5344CB8AC3E}">
        <p14:creationId xmlns:p14="http://schemas.microsoft.com/office/powerpoint/2010/main" val="18192252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939790"/>
            <a:ext cx="3383868" cy="2340260"/>
          </a:xfrm>
          <a:prstGeom prst="rect">
            <a:avLst/>
          </a:prstGeom>
        </p:spPr>
      </p:pic>
      <p:sp>
        <p:nvSpPr>
          <p:cNvPr id="8" name="7 CuadroTexto"/>
          <p:cNvSpPr txBox="1"/>
          <p:nvPr/>
        </p:nvSpPr>
        <p:spPr>
          <a:xfrm>
            <a:off x="755576" y="1443845"/>
            <a:ext cx="3888432" cy="3754874"/>
          </a:xfrm>
          <a:prstGeom prst="rect">
            <a:avLst/>
          </a:prstGeom>
          <a:noFill/>
        </p:spPr>
        <p:txBody>
          <a:bodyPr wrap="square" rtlCol="0">
            <a:spAutoFit/>
          </a:bodyPr>
          <a:lstStyle/>
          <a:p>
            <a:pPr algn="just"/>
            <a:r>
              <a:rPr lang="es-CL" sz="1400" dirty="0" smtClean="0">
                <a:solidFill>
                  <a:schemeClr val="bg1"/>
                </a:solidFill>
              </a:rPr>
              <a:t>La racialización, la construcción del racismo, ha sido una constante en la historia de países latinoamericanos como Chile, donde la colonialidad, entendida como un proceso permanente de homogenización, dominación y “civilizatorio”, deja afuera a quienes no son reconocidos como parte de ese proceso continuo.</a:t>
            </a:r>
          </a:p>
          <a:p>
            <a:pPr algn="just"/>
            <a:endParaRPr lang="es-CL" sz="1400" dirty="0">
              <a:solidFill>
                <a:schemeClr val="bg1"/>
              </a:solidFill>
            </a:endParaRPr>
          </a:p>
          <a:p>
            <a:pPr algn="just"/>
            <a:r>
              <a:rPr lang="es-CL" sz="1400" dirty="0" smtClean="0">
                <a:solidFill>
                  <a:schemeClr val="bg1"/>
                </a:solidFill>
              </a:rPr>
              <a:t>La matriz occidental (europea) instala, como fundante de la modernidad, la construcción de un otros (barbarie, abyecto) y un nosotros (europeo, blanco y patriarcal), y se generan aparatos ideológicos y dispositivos para reproduccir ese modelo de vida, estructura de poder, desarrollo. Se construye una “otredad” que distingue a quienes portan la marca de la subalteridad.</a:t>
            </a:r>
          </a:p>
          <a:p>
            <a:endParaRPr lang="es-CL" sz="1400" dirty="0" smtClean="0">
              <a:solidFill>
                <a:schemeClr val="bg1"/>
              </a:solidFill>
            </a:endParaRPr>
          </a:p>
        </p:txBody>
      </p:sp>
      <p:sp>
        <p:nvSpPr>
          <p:cNvPr id="9" name="8 CuadroTexto"/>
          <p:cNvSpPr txBox="1"/>
          <p:nvPr/>
        </p:nvSpPr>
        <p:spPr>
          <a:xfrm>
            <a:off x="827584" y="939789"/>
            <a:ext cx="2152152" cy="461665"/>
          </a:xfrm>
          <a:prstGeom prst="rect">
            <a:avLst/>
          </a:prstGeom>
          <a:solidFill>
            <a:schemeClr val="bg1"/>
          </a:solidFill>
        </p:spPr>
        <p:txBody>
          <a:bodyPr wrap="none" rtlCol="0">
            <a:spAutoFit/>
          </a:bodyPr>
          <a:lstStyle/>
          <a:p>
            <a:r>
              <a:rPr lang="es-CL" sz="2400" b="1" dirty="0" smtClean="0">
                <a:solidFill>
                  <a:schemeClr val="accent1">
                    <a:lumMod val="50000"/>
                  </a:schemeClr>
                </a:solidFill>
              </a:rPr>
              <a:t>Nosotros-Otros</a:t>
            </a:r>
            <a:endParaRPr lang="es-CL" sz="2400" b="1" dirty="0">
              <a:solidFill>
                <a:schemeClr val="accent1">
                  <a:lumMod val="50000"/>
                </a:schemeClr>
              </a:solidFill>
            </a:endParaRPr>
          </a:p>
        </p:txBody>
      </p:sp>
    </p:spTree>
    <p:extLst>
      <p:ext uri="{BB962C8B-B14F-4D97-AF65-F5344CB8AC3E}">
        <p14:creationId xmlns:p14="http://schemas.microsoft.com/office/powerpoint/2010/main" val="13070013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9 CuadroTexto"/>
          <p:cNvSpPr txBox="1"/>
          <p:nvPr/>
        </p:nvSpPr>
        <p:spPr>
          <a:xfrm>
            <a:off x="827584" y="958548"/>
            <a:ext cx="7632848" cy="461665"/>
          </a:xfrm>
          <a:prstGeom prst="rect">
            <a:avLst/>
          </a:prstGeom>
          <a:solidFill>
            <a:schemeClr val="bg1"/>
          </a:solidFill>
        </p:spPr>
        <p:txBody>
          <a:bodyPr wrap="square" rtlCol="0">
            <a:spAutoFit/>
          </a:bodyPr>
          <a:lstStyle/>
          <a:p>
            <a:r>
              <a:rPr lang="es-CL" sz="2400" b="1" dirty="0" smtClean="0">
                <a:solidFill>
                  <a:schemeClr val="accent1">
                    <a:lumMod val="50000"/>
                  </a:schemeClr>
                </a:solidFill>
              </a:rPr>
              <a:t>Medios de comunicación: aparato ideológico/editorial</a:t>
            </a:r>
            <a:endParaRPr lang="es-CL" sz="2400" b="1" dirty="0">
              <a:solidFill>
                <a:schemeClr val="accent1">
                  <a:lumMod val="50000"/>
                </a:schemeClr>
              </a:solidFill>
            </a:endParaRPr>
          </a:p>
        </p:txBody>
      </p:sp>
      <p:sp>
        <p:nvSpPr>
          <p:cNvPr id="11" name="10 CuadroTexto"/>
          <p:cNvSpPr txBox="1"/>
          <p:nvPr/>
        </p:nvSpPr>
        <p:spPr>
          <a:xfrm>
            <a:off x="1789758" y="1908343"/>
            <a:ext cx="6933697" cy="1754327"/>
          </a:xfrm>
          <a:prstGeom prst="rect">
            <a:avLst/>
          </a:prstGeom>
          <a:noFill/>
        </p:spPr>
        <p:txBody>
          <a:bodyPr wrap="none" rtlCol="0">
            <a:spAutoFit/>
          </a:bodyPr>
          <a:lstStyle/>
          <a:p>
            <a:r>
              <a:rPr lang="es-CL" dirty="0" smtClean="0">
                <a:solidFill>
                  <a:schemeClr val="bg1"/>
                </a:solidFill>
              </a:rPr>
              <a:t>Los medios construyen realidades y, por tanto, pueden asumir una línea</a:t>
            </a:r>
          </a:p>
          <a:p>
            <a:r>
              <a:rPr lang="es-CL" dirty="0">
                <a:solidFill>
                  <a:schemeClr val="bg1"/>
                </a:solidFill>
              </a:rPr>
              <a:t>e</a:t>
            </a:r>
            <a:r>
              <a:rPr lang="es-CL" dirty="0" smtClean="0">
                <a:solidFill>
                  <a:schemeClr val="bg1"/>
                </a:solidFill>
              </a:rPr>
              <a:t>ditorial fundada en la defensa de los derechos humanos, la dignidad y</a:t>
            </a:r>
          </a:p>
          <a:p>
            <a:r>
              <a:rPr lang="es-CL" dirty="0" smtClean="0">
                <a:solidFill>
                  <a:schemeClr val="bg1"/>
                </a:solidFill>
              </a:rPr>
              <a:t>la promoción de los valores que otorga la migración, interpelando a los</a:t>
            </a:r>
          </a:p>
          <a:p>
            <a:r>
              <a:rPr lang="es-CL" dirty="0" smtClean="0">
                <a:solidFill>
                  <a:schemeClr val="bg1"/>
                </a:solidFill>
              </a:rPr>
              <a:t>Estados para que, por ejemplo, firmen el Pacto Mundial de Migraciones.</a:t>
            </a:r>
          </a:p>
          <a:p>
            <a:endParaRPr lang="es-CL" dirty="0" smtClean="0">
              <a:solidFill>
                <a:schemeClr val="bg1"/>
              </a:solidFill>
            </a:endParaRPr>
          </a:p>
          <a:p>
            <a:endParaRPr lang="es-CL" dirty="0" smtClean="0">
              <a:solidFill>
                <a:schemeClr val="bg1"/>
              </a:solidFill>
            </a:endParaRPr>
          </a:p>
        </p:txBody>
      </p:sp>
      <p:sp>
        <p:nvSpPr>
          <p:cNvPr id="14" name="13 CuadroTexto"/>
          <p:cNvSpPr txBox="1"/>
          <p:nvPr/>
        </p:nvSpPr>
        <p:spPr>
          <a:xfrm>
            <a:off x="1789758" y="3242358"/>
            <a:ext cx="6958706" cy="1477328"/>
          </a:xfrm>
          <a:prstGeom prst="rect">
            <a:avLst/>
          </a:prstGeom>
          <a:noFill/>
        </p:spPr>
        <p:txBody>
          <a:bodyPr wrap="square" rtlCol="0">
            <a:spAutoFit/>
          </a:bodyPr>
          <a:lstStyle/>
          <a:p>
            <a:r>
              <a:rPr lang="es-CL" dirty="0" smtClean="0">
                <a:solidFill>
                  <a:schemeClr val="bg1"/>
                </a:solidFill>
              </a:rPr>
              <a:t>Los medios median. Tienen la responsabilidad de amplificar, complejizar y densificar la noción de un “nosotros”: todos /as quienes habitan un territorio, más allá de la ciudadanía que. Tener esta calidad no define a las personas en tanto dignidad. Como dice la campaña de la U. de Chile, “La Humanidad somos Todes”.</a:t>
            </a:r>
            <a:endParaRPr lang="es-CL" dirty="0">
              <a:solidFill>
                <a:schemeClr val="bg1"/>
              </a:solidFill>
            </a:endParaRPr>
          </a:p>
        </p:txBody>
      </p:sp>
      <p:sp>
        <p:nvSpPr>
          <p:cNvPr id="17" name="Freeform 55">
            <a:extLst>
              <a:ext uri="{FF2B5EF4-FFF2-40B4-BE49-F238E27FC236}">
                <a16:creationId xmlns="" xmlns:a16="http://schemas.microsoft.com/office/drawing/2014/main" id="{D43D1CBA-DECD-CE42-8D16-890A21FA8AC1}"/>
              </a:ext>
            </a:extLst>
          </p:cNvPr>
          <p:cNvSpPr>
            <a:spLocks noChangeArrowheads="1"/>
          </p:cNvSpPr>
          <p:nvPr/>
        </p:nvSpPr>
        <p:spPr bwMode="auto">
          <a:xfrm rot="11369540">
            <a:off x="1559654" y="1979136"/>
            <a:ext cx="226660" cy="227746"/>
          </a:xfrm>
          <a:custGeom>
            <a:avLst/>
            <a:gdLst>
              <a:gd name="T0" fmla="*/ 42 w 390"/>
              <a:gd name="T1" fmla="*/ 271 h 391"/>
              <a:gd name="T2" fmla="*/ 42 w 390"/>
              <a:gd name="T3" fmla="*/ 271 h 391"/>
              <a:gd name="T4" fmla="*/ 270 w 390"/>
              <a:gd name="T5" fmla="*/ 348 h 391"/>
              <a:gd name="T6" fmla="*/ 270 w 390"/>
              <a:gd name="T7" fmla="*/ 348 h 391"/>
              <a:gd name="T8" fmla="*/ 347 w 390"/>
              <a:gd name="T9" fmla="*/ 119 h 391"/>
              <a:gd name="T10" fmla="*/ 347 w 390"/>
              <a:gd name="T11" fmla="*/ 119 h 391"/>
              <a:gd name="T12" fmla="*/ 118 w 390"/>
              <a:gd name="T13" fmla="*/ 42 h 391"/>
              <a:gd name="T14" fmla="*/ 118 w 390"/>
              <a:gd name="T15" fmla="*/ 42 h 391"/>
              <a:gd name="T16" fmla="*/ 42 w 390"/>
              <a:gd name="T17" fmla="*/ 27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391">
                <a:moveTo>
                  <a:pt x="42" y="271"/>
                </a:moveTo>
                <a:lnTo>
                  <a:pt x="42" y="271"/>
                </a:lnTo>
                <a:cubicBezTo>
                  <a:pt x="84" y="356"/>
                  <a:pt x="187" y="390"/>
                  <a:pt x="270" y="348"/>
                </a:cubicBezTo>
                <a:lnTo>
                  <a:pt x="270" y="348"/>
                </a:lnTo>
                <a:cubicBezTo>
                  <a:pt x="355" y="306"/>
                  <a:pt x="389" y="203"/>
                  <a:pt x="347" y="119"/>
                </a:cubicBezTo>
                <a:lnTo>
                  <a:pt x="347" y="119"/>
                </a:lnTo>
                <a:cubicBezTo>
                  <a:pt x="305" y="34"/>
                  <a:pt x="202" y="0"/>
                  <a:pt x="118" y="42"/>
                </a:cubicBezTo>
                <a:lnTo>
                  <a:pt x="118" y="42"/>
                </a:lnTo>
                <a:cubicBezTo>
                  <a:pt x="34" y="84"/>
                  <a:pt x="0" y="187"/>
                  <a:pt x="42" y="271"/>
                </a:cubicBezTo>
              </a:path>
            </a:pathLst>
          </a:custGeom>
          <a:solidFill>
            <a:srgbClr val="0070C0"/>
          </a:solidFill>
          <a:ln>
            <a:noFill/>
          </a:ln>
          <a:effectLst/>
        </p:spPr>
        <p:txBody>
          <a:bodyPr wrap="none" anchor="ctr"/>
          <a:lstStyle/>
          <a:p>
            <a:endParaRPr lang="es-ES_tradnl"/>
          </a:p>
        </p:txBody>
      </p:sp>
      <p:sp>
        <p:nvSpPr>
          <p:cNvPr id="20" name="Freeform 55">
            <a:extLst>
              <a:ext uri="{FF2B5EF4-FFF2-40B4-BE49-F238E27FC236}">
                <a16:creationId xmlns="" xmlns:a16="http://schemas.microsoft.com/office/drawing/2014/main" id="{D43D1CBA-DECD-CE42-8D16-890A21FA8AC1}"/>
              </a:ext>
            </a:extLst>
          </p:cNvPr>
          <p:cNvSpPr>
            <a:spLocks noChangeArrowheads="1"/>
          </p:cNvSpPr>
          <p:nvPr/>
        </p:nvSpPr>
        <p:spPr bwMode="auto">
          <a:xfrm rot="11369540">
            <a:off x="1559654" y="3313151"/>
            <a:ext cx="226660" cy="227746"/>
          </a:xfrm>
          <a:custGeom>
            <a:avLst/>
            <a:gdLst>
              <a:gd name="T0" fmla="*/ 42 w 390"/>
              <a:gd name="T1" fmla="*/ 271 h 391"/>
              <a:gd name="T2" fmla="*/ 42 w 390"/>
              <a:gd name="T3" fmla="*/ 271 h 391"/>
              <a:gd name="T4" fmla="*/ 270 w 390"/>
              <a:gd name="T5" fmla="*/ 348 h 391"/>
              <a:gd name="T6" fmla="*/ 270 w 390"/>
              <a:gd name="T7" fmla="*/ 348 h 391"/>
              <a:gd name="T8" fmla="*/ 347 w 390"/>
              <a:gd name="T9" fmla="*/ 119 h 391"/>
              <a:gd name="T10" fmla="*/ 347 w 390"/>
              <a:gd name="T11" fmla="*/ 119 h 391"/>
              <a:gd name="T12" fmla="*/ 118 w 390"/>
              <a:gd name="T13" fmla="*/ 42 h 391"/>
              <a:gd name="T14" fmla="*/ 118 w 390"/>
              <a:gd name="T15" fmla="*/ 42 h 391"/>
              <a:gd name="T16" fmla="*/ 42 w 390"/>
              <a:gd name="T17" fmla="*/ 27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391">
                <a:moveTo>
                  <a:pt x="42" y="271"/>
                </a:moveTo>
                <a:lnTo>
                  <a:pt x="42" y="271"/>
                </a:lnTo>
                <a:cubicBezTo>
                  <a:pt x="84" y="356"/>
                  <a:pt x="187" y="390"/>
                  <a:pt x="270" y="348"/>
                </a:cubicBezTo>
                <a:lnTo>
                  <a:pt x="270" y="348"/>
                </a:lnTo>
                <a:cubicBezTo>
                  <a:pt x="355" y="306"/>
                  <a:pt x="389" y="203"/>
                  <a:pt x="347" y="119"/>
                </a:cubicBezTo>
                <a:lnTo>
                  <a:pt x="347" y="119"/>
                </a:lnTo>
                <a:cubicBezTo>
                  <a:pt x="305" y="34"/>
                  <a:pt x="202" y="0"/>
                  <a:pt x="118" y="42"/>
                </a:cubicBezTo>
                <a:lnTo>
                  <a:pt x="118" y="42"/>
                </a:lnTo>
                <a:cubicBezTo>
                  <a:pt x="34" y="84"/>
                  <a:pt x="0" y="187"/>
                  <a:pt x="42" y="271"/>
                </a:cubicBezTo>
              </a:path>
            </a:pathLst>
          </a:custGeom>
          <a:solidFill>
            <a:schemeClr val="tx1"/>
          </a:solidFill>
          <a:ln>
            <a:noFill/>
          </a:ln>
          <a:effectLst/>
        </p:spPr>
        <p:txBody>
          <a:bodyPr wrap="none" anchor="ctr"/>
          <a:lstStyle/>
          <a:p>
            <a:endParaRPr lang="es-ES_tradnl"/>
          </a:p>
        </p:txBody>
      </p:sp>
    </p:spTree>
    <p:extLst>
      <p:ext uri="{BB962C8B-B14F-4D97-AF65-F5344CB8AC3E}">
        <p14:creationId xmlns:p14="http://schemas.microsoft.com/office/powerpoint/2010/main" val="36261408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9 CuadroTexto"/>
          <p:cNvSpPr txBox="1"/>
          <p:nvPr/>
        </p:nvSpPr>
        <p:spPr>
          <a:xfrm>
            <a:off x="827584" y="958548"/>
            <a:ext cx="7632848" cy="461665"/>
          </a:xfrm>
          <a:prstGeom prst="rect">
            <a:avLst/>
          </a:prstGeom>
          <a:solidFill>
            <a:schemeClr val="bg1"/>
          </a:solidFill>
        </p:spPr>
        <p:txBody>
          <a:bodyPr wrap="square" rtlCol="0">
            <a:spAutoFit/>
          </a:bodyPr>
          <a:lstStyle/>
          <a:p>
            <a:r>
              <a:rPr lang="es-CL" sz="2400" b="1" dirty="0" smtClean="0">
                <a:solidFill>
                  <a:schemeClr val="accent1">
                    <a:lumMod val="50000"/>
                  </a:schemeClr>
                </a:solidFill>
              </a:rPr>
              <a:t>Medios de comunicación: aparato ideológico/editorial</a:t>
            </a:r>
            <a:endParaRPr lang="es-CL" sz="2400" b="1" dirty="0">
              <a:solidFill>
                <a:schemeClr val="accent1">
                  <a:lumMod val="50000"/>
                </a:schemeClr>
              </a:solidFill>
            </a:endParaRPr>
          </a:p>
        </p:txBody>
      </p:sp>
      <p:sp>
        <p:nvSpPr>
          <p:cNvPr id="11" name="10 CuadroTexto"/>
          <p:cNvSpPr txBox="1"/>
          <p:nvPr/>
        </p:nvSpPr>
        <p:spPr>
          <a:xfrm>
            <a:off x="1789758" y="1908343"/>
            <a:ext cx="7074472" cy="2585323"/>
          </a:xfrm>
          <a:prstGeom prst="rect">
            <a:avLst/>
          </a:prstGeom>
          <a:noFill/>
        </p:spPr>
        <p:txBody>
          <a:bodyPr wrap="none" rtlCol="0">
            <a:spAutoFit/>
          </a:bodyPr>
          <a:lstStyle/>
          <a:p>
            <a:r>
              <a:rPr lang="es-CL" dirty="0" smtClean="0">
                <a:solidFill>
                  <a:schemeClr val="bg1"/>
                </a:solidFill>
              </a:rPr>
              <a:t>Los medios establecen agenda de opinión pública (pautas) y se agencian </a:t>
            </a:r>
          </a:p>
          <a:p>
            <a:r>
              <a:rPr lang="es-CL" dirty="0" smtClean="0">
                <a:solidFill>
                  <a:schemeClr val="bg1"/>
                </a:solidFill>
              </a:rPr>
              <a:t>a otros aparatos ideológicos:Estado, religión, organizaciones, educación, </a:t>
            </a:r>
          </a:p>
          <a:p>
            <a:r>
              <a:rPr lang="es-CL" dirty="0" smtClean="0">
                <a:solidFill>
                  <a:schemeClr val="bg1"/>
                </a:solidFill>
              </a:rPr>
              <a:t>tipos de familia, industria cultural </a:t>
            </a:r>
            <a:r>
              <a:rPr lang="es-CL" dirty="0">
                <a:solidFill>
                  <a:schemeClr val="bg1"/>
                </a:solidFill>
              </a:rPr>
              <a:t>e</a:t>
            </a:r>
            <a:r>
              <a:rPr lang="es-CL" dirty="0" smtClean="0">
                <a:solidFill>
                  <a:schemeClr val="bg1"/>
                </a:solidFill>
              </a:rPr>
              <a:t>xtensa, mercado, entre otros. En ese</a:t>
            </a:r>
          </a:p>
          <a:p>
            <a:r>
              <a:rPr lang="es-CL" dirty="0" smtClean="0">
                <a:solidFill>
                  <a:schemeClr val="bg1"/>
                </a:solidFill>
              </a:rPr>
              <a:t> agenciamiento deciden líneas editoriales para dar voz o silenciar.</a:t>
            </a:r>
          </a:p>
          <a:p>
            <a:endParaRPr lang="es-CL" dirty="0" smtClean="0">
              <a:solidFill>
                <a:schemeClr val="bg1"/>
              </a:solidFill>
            </a:endParaRPr>
          </a:p>
          <a:p>
            <a:endParaRPr lang="es-CL" dirty="0">
              <a:solidFill>
                <a:schemeClr val="bg1"/>
              </a:solidFill>
            </a:endParaRPr>
          </a:p>
          <a:p>
            <a:endParaRPr lang="es-CL" dirty="0" smtClean="0">
              <a:solidFill>
                <a:schemeClr val="bg1"/>
              </a:solidFill>
            </a:endParaRPr>
          </a:p>
          <a:p>
            <a:endParaRPr lang="es-CL" dirty="0" smtClean="0">
              <a:solidFill>
                <a:schemeClr val="bg1"/>
              </a:solidFill>
            </a:endParaRPr>
          </a:p>
          <a:p>
            <a:endParaRPr lang="es-CL" dirty="0" smtClean="0">
              <a:solidFill>
                <a:schemeClr val="bg1"/>
              </a:solidFill>
            </a:endParaRPr>
          </a:p>
        </p:txBody>
      </p:sp>
      <p:sp>
        <p:nvSpPr>
          <p:cNvPr id="14" name="13 CuadroTexto"/>
          <p:cNvSpPr txBox="1"/>
          <p:nvPr/>
        </p:nvSpPr>
        <p:spPr>
          <a:xfrm>
            <a:off x="1789758" y="3242358"/>
            <a:ext cx="6958706" cy="2031325"/>
          </a:xfrm>
          <a:prstGeom prst="rect">
            <a:avLst/>
          </a:prstGeom>
          <a:noFill/>
        </p:spPr>
        <p:txBody>
          <a:bodyPr wrap="square" rtlCol="0">
            <a:spAutoFit/>
          </a:bodyPr>
          <a:lstStyle/>
          <a:p>
            <a:r>
              <a:rPr lang="es-CL" dirty="0" smtClean="0">
                <a:solidFill>
                  <a:schemeClr val="bg1"/>
                </a:solidFill>
              </a:rPr>
              <a:t>Los medios disputan sentidos. La libertad de expresión es un derecho y en países como Chile, la libertad de expresión se ve amenazada cada día por la escasa diversidad mediática/discursiva, la precariedad laboral y el “agenciamiento” desmedido al discurso oficial. Todo esto hace que la democracia se fragilice y se avance en procesos de “desdemocratización”.</a:t>
            </a:r>
          </a:p>
          <a:p>
            <a:endParaRPr lang="es-CL" dirty="0">
              <a:solidFill>
                <a:schemeClr val="bg1"/>
              </a:solidFill>
            </a:endParaRPr>
          </a:p>
        </p:txBody>
      </p:sp>
      <p:sp>
        <p:nvSpPr>
          <p:cNvPr id="17" name="Freeform 55">
            <a:extLst>
              <a:ext uri="{FF2B5EF4-FFF2-40B4-BE49-F238E27FC236}">
                <a16:creationId xmlns="" xmlns:a16="http://schemas.microsoft.com/office/drawing/2014/main" id="{D43D1CBA-DECD-CE42-8D16-890A21FA8AC1}"/>
              </a:ext>
            </a:extLst>
          </p:cNvPr>
          <p:cNvSpPr>
            <a:spLocks noChangeArrowheads="1"/>
          </p:cNvSpPr>
          <p:nvPr/>
        </p:nvSpPr>
        <p:spPr bwMode="auto">
          <a:xfrm rot="11369540">
            <a:off x="1559654" y="1979136"/>
            <a:ext cx="226660" cy="227746"/>
          </a:xfrm>
          <a:custGeom>
            <a:avLst/>
            <a:gdLst>
              <a:gd name="T0" fmla="*/ 42 w 390"/>
              <a:gd name="T1" fmla="*/ 271 h 391"/>
              <a:gd name="T2" fmla="*/ 42 w 390"/>
              <a:gd name="T3" fmla="*/ 271 h 391"/>
              <a:gd name="T4" fmla="*/ 270 w 390"/>
              <a:gd name="T5" fmla="*/ 348 h 391"/>
              <a:gd name="T6" fmla="*/ 270 w 390"/>
              <a:gd name="T7" fmla="*/ 348 h 391"/>
              <a:gd name="T8" fmla="*/ 347 w 390"/>
              <a:gd name="T9" fmla="*/ 119 h 391"/>
              <a:gd name="T10" fmla="*/ 347 w 390"/>
              <a:gd name="T11" fmla="*/ 119 h 391"/>
              <a:gd name="T12" fmla="*/ 118 w 390"/>
              <a:gd name="T13" fmla="*/ 42 h 391"/>
              <a:gd name="T14" fmla="*/ 118 w 390"/>
              <a:gd name="T15" fmla="*/ 42 h 391"/>
              <a:gd name="T16" fmla="*/ 42 w 390"/>
              <a:gd name="T17" fmla="*/ 27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391">
                <a:moveTo>
                  <a:pt x="42" y="271"/>
                </a:moveTo>
                <a:lnTo>
                  <a:pt x="42" y="271"/>
                </a:lnTo>
                <a:cubicBezTo>
                  <a:pt x="84" y="356"/>
                  <a:pt x="187" y="390"/>
                  <a:pt x="270" y="348"/>
                </a:cubicBezTo>
                <a:lnTo>
                  <a:pt x="270" y="348"/>
                </a:lnTo>
                <a:cubicBezTo>
                  <a:pt x="355" y="306"/>
                  <a:pt x="389" y="203"/>
                  <a:pt x="347" y="119"/>
                </a:cubicBezTo>
                <a:lnTo>
                  <a:pt x="347" y="119"/>
                </a:lnTo>
                <a:cubicBezTo>
                  <a:pt x="305" y="34"/>
                  <a:pt x="202" y="0"/>
                  <a:pt x="118" y="42"/>
                </a:cubicBezTo>
                <a:lnTo>
                  <a:pt x="118" y="42"/>
                </a:lnTo>
                <a:cubicBezTo>
                  <a:pt x="34" y="84"/>
                  <a:pt x="0" y="187"/>
                  <a:pt x="42" y="271"/>
                </a:cubicBezTo>
              </a:path>
            </a:pathLst>
          </a:custGeom>
          <a:solidFill>
            <a:srgbClr val="0070C0"/>
          </a:solidFill>
          <a:ln>
            <a:noFill/>
          </a:ln>
          <a:effectLst/>
        </p:spPr>
        <p:txBody>
          <a:bodyPr wrap="none" anchor="ctr"/>
          <a:lstStyle/>
          <a:p>
            <a:endParaRPr lang="es-ES_tradnl"/>
          </a:p>
        </p:txBody>
      </p:sp>
      <p:sp>
        <p:nvSpPr>
          <p:cNvPr id="20" name="Freeform 55">
            <a:extLst>
              <a:ext uri="{FF2B5EF4-FFF2-40B4-BE49-F238E27FC236}">
                <a16:creationId xmlns="" xmlns:a16="http://schemas.microsoft.com/office/drawing/2014/main" id="{D43D1CBA-DECD-CE42-8D16-890A21FA8AC1}"/>
              </a:ext>
            </a:extLst>
          </p:cNvPr>
          <p:cNvSpPr>
            <a:spLocks noChangeArrowheads="1"/>
          </p:cNvSpPr>
          <p:nvPr/>
        </p:nvSpPr>
        <p:spPr bwMode="auto">
          <a:xfrm rot="11369540">
            <a:off x="1559654" y="3313151"/>
            <a:ext cx="226660" cy="227746"/>
          </a:xfrm>
          <a:custGeom>
            <a:avLst/>
            <a:gdLst>
              <a:gd name="T0" fmla="*/ 42 w 390"/>
              <a:gd name="T1" fmla="*/ 271 h 391"/>
              <a:gd name="T2" fmla="*/ 42 w 390"/>
              <a:gd name="T3" fmla="*/ 271 h 391"/>
              <a:gd name="T4" fmla="*/ 270 w 390"/>
              <a:gd name="T5" fmla="*/ 348 h 391"/>
              <a:gd name="T6" fmla="*/ 270 w 390"/>
              <a:gd name="T7" fmla="*/ 348 h 391"/>
              <a:gd name="T8" fmla="*/ 347 w 390"/>
              <a:gd name="T9" fmla="*/ 119 h 391"/>
              <a:gd name="T10" fmla="*/ 347 w 390"/>
              <a:gd name="T11" fmla="*/ 119 h 391"/>
              <a:gd name="T12" fmla="*/ 118 w 390"/>
              <a:gd name="T13" fmla="*/ 42 h 391"/>
              <a:gd name="T14" fmla="*/ 118 w 390"/>
              <a:gd name="T15" fmla="*/ 42 h 391"/>
              <a:gd name="T16" fmla="*/ 42 w 390"/>
              <a:gd name="T17" fmla="*/ 27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391">
                <a:moveTo>
                  <a:pt x="42" y="271"/>
                </a:moveTo>
                <a:lnTo>
                  <a:pt x="42" y="271"/>
                </a:lnTo>
                <a:cubicBezTo>
                  <a:pt x="84" y="356"/>
                  <a:pt x="187" y="390"/>
                  <a:pt x="270" y="348"/>
                </a:cubicBezTo>
                <a:lnTo>
                  <a:pt x="270" y="348"/>
                </a:lnTo>
                <a:cubicBezTo>
                  <a:pt x="355" y="306"/>
                  <a:pt x="389" y="203"/>
                  <a:pt x="347" y="119"/>
                </a:cubicBezTo>
                <a:lnTo>
                  <a:pt x="347" y="119"/>
                </a:lnTo>
                <a:cubicBezTo>
                  <a:pt x="305" y="34"/>
                  <a:pt x="202" y="0"/>
                  <a:pt x="118" y="42"/>
                </a:cubicBezTo>
                <a:lnTo>
                  <a:pt x="118" y="42"/>
                </a:lnTo>
                <a:cubicBezTo>
                  <a:pt x="34" y="84"/>
                  <a:pt x="0" y="187"/>
                  <a:pt x="42" y="271"/>
                </a:cubicBezTo>
              </a:path>
            </a:pathLst>
          </a:custGeom>
          <a:solidFill>
            <a:schemeClr val="tx1"/>
          </a:solidFill>
          <a:ln>
            <a:noFill/>
          </a:ln>
          <a:effectLst/>
        </p:spPr>
        <p:txBody>
          <a:bodyPr wrap="none" anchor="ctr"/>
          <a:lstStyle/>
          <a:p>
            <a:endParaRPr lang="es-ES_tradnl"/>
          </a:p>
        </p:txBody>
      </p:sp>
    </p:spTree>
    <p:extLst>
      <p:ext uri="{BB962C8B-B14F-4D97-AF65-F5344CB8AC3E}">
        <p14:creationId xmlns:p14="http://schemas.microsoft.com/office/powerpoint/2010/main" val="35858345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9 CuadroTexto"/>
          <p:cNvSpPr txBox="1"/>
          <p:nvPr/>
        </p:nvSpPr>
        <p:spPr>
          <a:xfrm>
            <a:off x="827584" y="958548"/>
            <a:ext cx="7632848" cy="461665"/>
          </a:xfrm>
          <a:prstGeom prst="rect">
            <a:avLst/>
          </a:prstGeom>
          <a:solidFill>
            <a:schemeClr val="bg1"/>
          </a:solidFill>
        </p:spPr>
        <p:txBody>
          <a:bodyPr wrap="square" rtlCol="0">
            <a:spAutoFit/>
          </a:bodyPr>
          <a:lstStyle/>
          <a:p>
            <a:r>
              <a:rPr lang="es-CL" sz="2400" b="1" dirty="0" smtClean="0">
                <a:solidFill>
                  <a:schemeClr val="accent1">
                    <a:lumMod val="50000"/>
                  </a:schemeClr>
                </a:solidFill>
              </a:rPr>
              <a:t>Medios de comunicación: la construcción de sentidos</a:t>
            </a:r>
            <a:endParaRPr lang="es-CL" sz="2400" b="1" dirty="0">
              <a:solidFill>
                <a:schemeClr val="accent1">
                  <a:lumMod val="50000"/>
                </a:schemeClr>
              </a:solidFill>
            </a:endParaRPr>
          </a:p>
        </p:txBody>
      </p:sp>
      <p:sp>
        <p:nvSpPr>
          <p:cNvPr id="11" name="10 CuadroTexto"/>
          <p:cNvSpPr txBox="1"/>
          <p:nvPr/>
        </p:nvSpPr>
        <p:spPr>
          <a:xfrm>
            <a:off x="1789758" y="1908343"/>
            <a:ext cx="7443827" cy="3693319"/>
          </a:xfrm>
          <a:prstGeom prst="rect">
            <a:avLst/>
          </a:prstGeom>
          <a:noFill/>
        </p:spPr>
        <p:txBody>
          <a:bodyPr wrap="none" rtlCol="0">
            <a:spAutoFit/>
          </a:bodyPr>
          <a:lstStyle/>
          <a:p>
            <a:pPr algn="just"/>
            <a:r>
              <a:rPr lang="es-CL" dirty="0" smtClean="0">
                <a:solidFill>
                  <a:schemeClr val="bg1"/>
                </a:solidFill>
              </a:rPr>
              <a:t>Los medios tienden a reproducir sentidos comunes y, por tanto, reproducir </a:t>
            </a:r>
          </a:p>
          <a:p>
            <a:pPr algn="just"/>
            <a:r>
              <a:rPr lang="es-CL" dirty="0">
                <a:solidFill>
                  <a:schemeClr val="bg1"/>
                </a:solidFill>
              </a:rPr>
              <a:t>e</a:t>
            </a:r>
            <a:r>
              <a:rPr lang="es-CL" dirty="0" smtClean="0">
                <a:solidFill>
                  <a:schemeClr val="bg1"/>
                </a:solidFill>
              </a:rPr>
              <a:t>stigmas y esterotipos que fragilizan la democracia y destruyen la posibilidad</a:t>
            </a:r>
          </a:p>
          <a:p>
            <a:pPr algn="just"/>
            <a:r>
              <a:rPr lang="es-CL" dirty="0">
                <a:solidFill>
                  <a:schemeClr val="bg1"/>
                </a:solidFill>
              </a:rPr>
              <a:t>d</a:t>
            </a:r>
            <a:r>
              <a:rPr lang="es-CL" dirty="0" smtClean="0">
                <a:solidFill>
                  <a:schemeClr val="bg1"/>
                </a:solidFill>
              </a:rPr>
              <a:t>e inter y transculturalidad. Se puede cambiar esta tendencia desde las salas</a:t>
            </a:r>
          </a:p>
          <a:p>
            <a:pPr algn="just"/>
            <a:r>
              <a:rPr lang="es-CL" dirty="0">
                <a:solidFill>
                  <a:schemeClr val="bg1"/>
                </a:solidFill>
              </a:rPr>
              <a:t>d</a:t>
            </a:r>
            <a:r>
              <a:rPr lang="es-CL" dirty="0" smtClean="0">
                <a:solidFill>
                  <a:schemeClr val="bg1"/>
                </a:solidFill>
              </a:rPr>
              <a:t>e prensa, llevando la posibilidad de una sociedad diversa, respetuosa de la</a:t>
            </a:r>
          </a:p>
          <a:p>
            <a:pPr algn="just"/>
            <a:r>
              <a:rPr lang="es-CL" dirty="0" smtClean="0">
                <a:solidFill>
                  <a:schemeClr val="bg1"/>
                </a:solidFill>
              </a:rPr>
              <a:t>dignidad  co-construida a las redacciones y a los lenguajes (escrito,</a:t>
            </a:r>
          </a:p>
          <a:p>
            <a:pPr algn="just"/>
            <a:r>
              <a:rPr lang="es-CL" dirty="0" smtClean="0">
                <a:solidFill>
                  <a:schemeClr val="bg1"/>
                </a:solidFill>
              </a:rPr>
              <a:t> audiovisual, radial, gráfico) en todo tipo de soportes. Los medios tienen el</a:t>
            </a:r>
          </a:p>
          <a:p>
            <a:pPr algn="just"/>
            <a:r>
              <a:rPr lang="es-CL" dirty="0">
                <a:solidFill>
                  <a:schemeClr val="bg1"/>
                </a:solidFill>
              </a:rPr>
              <a:t>d</a:t>
            </a:r>
            <a:r>
              <a:rPr lang="es-CL" dirty="0" smtClean="0">
                <a:solidFill>
                  <a:schemeClr val="bg1"/>
                </a:solidFill>
              </a:rPr>
              <a:t>eber de no reproducir estigmas y detectarlos desde su visión crítica para</a:t>
            </a:r>
          </a:p>
          <a:p>
            <a:pPr algn="just"/>
            <a:r>
              <a:rPr lang="es-CL" dirty="0">
                <a:solidFill>
                  <a:schemeClr val="bg1"/>
                </a:solidFill>
              </a:rPr>
              <a:t>c</a:t>
            </a:r>
            <a:r>
              <a:rPr lang="es-CL" dirty="0" smtClean="0">
                <a:solidFill>
                  <a:schemeClr val="bg1"/>
                </a:solidFill>
              </a:rPr>
              <a:t>ortar el vínculo que sustenta su inslatación desde la propensión a considerar</a:t>
            </a:r>
          </a:p>
          <a:p>
            <a:pPr algn="just"/>
            <a:r>
              <a:rPr lang="es-CL" dirty="0">
                <a:solidFill>
                  <a:schemeClr val="bg1"/>
                </a:solidFill>
              </a:rPr>
              <a:t>a</a:t>
            </a:r>
            <a:r>
              <a:rPr lang="es-CL" dirty="0" smtClean="0">
                <a:solidFill>
                  <a:schemeClr val="bg1"/>
                </a:solidFill>
              </a:rPr>
              <a:t> la migración como un conflicto o problema, a asumirla desde la compasión,</a:t>
            </a:r>
          </a:p>
          <a:p>
            <a:pPr algn="just"/>
            <a:r>
              <a:rPr lang="es-CL" dirty="0">
                <a:solidFill>
                  <a:schemeClr val="bg1"/>
                </a:solidFill>
              </a:rPr>
              <a:t>l</a:t>
            </a:r>
            <a:r>
              <a:rPr lang="es-CL" dirty="0" smtClean="0">
                <a:solidFill>
                  <a:schemeClr val="bg1"/>
                </a:solidFill>
              </a:rPr>
              <a:t>a caridad, el miedo (victimización, criminalización).</a:t>
            </a:r>
          </a:p>
          <a:p>
            <a:endParaRPr lang="es-CL" dirty="0" smtClean="0">
              <a:solidFill>
                <a:schemeClr val="bg1"/>
              </a:solidFill>
            </a:endParaRPr>
          </a:p>
          <a:p>
            <a:endParaRPr lang="es-CL" dirty="0" smtClean="0">
              <a:solidFill>
                <a:schemeClr val="bg1"/>
              </a:solidFill>
            </a:endParaRPr>
          </a:p>
          <a:p>
            <a:endParaRPr lang="es-CL" dirty="0" smtClean="0">
              <a:solidFill>
                <a:schemeClr val="bg1"/>
              </a:solidFill>
            </a:endParaRPr>
          </a:p>
        </p:txBody>
      </p:sp>
      <p:sp>
        <p:nvSpPr>
          <p:cNvPr id="17" name="Freeform 55">
            <a:extLst>
              <a:ext uri="{FF2B5EF4-FFF2-40B4-BE49-F238E27FC236}">
                <a16:creationId xmlns="" xmlns:a16="http://schemas.microsoft.com/office/drawing/2014/main" id="{D43D1CBA-DECD-CE42-8D16-890A21FA8AC1}"/>
              </a:ext>
            </a:extLst>
          </p:cNvPr>
          <p:cNvSpPr>
            <a:spLocks noChangeArrowheads="1"/>
          </p:cNvSpPr>
          <p:nvPr/>
        </p:nvSpPr>
        <p:spPr bwMode="auto">
          <a:xfrm rot="11369540">
            <a:off x="1559654" y="1979136"/>
            <a:ext cx="226660" cy="227746"/>
          </a:xfrm>
          <a:custGeom>
            <a:avLst/>
            <a:gdLst>
              <a:gd name="T0" fmla="*/ 42 w 390"/>
              <a:gd name="T1" fmla="*/ 271 h 391"/>
              <a:gd name="T2" fmla="*/ 42 w 390"/>
              <a:gd name="T3" fmla="*/ 271 h 391"/>
              <a:gd name="T4" fmla="*/ 270 w 390"/>
              <a:gd name="T5" fmla="*/ 348 h 391"/>
              <a:gd name="T6" fmla="*/ 270 w 390"/>
              <a:gd name="T7" fmla="*/ 348 h 391"/>
              <a:gd name="T8" fmla="*/ 347 w 390"/>
              <a:gd name="T9" fmla="*/ 119 h 391"/>
              <a:gd name="T10" fmla="*/ 347 w 390"/>
              <a:gd name="T11" fmla="*/ 119 h 391"/>
              <a:gd name="T12" fmla="*/ 118 w 390"/>
              <a:gd name="T13" fmla="*/ 42 h 391"/>
              <a:gd name="T14" fmla="*/ 118 w 390"/>
              <a:gd name="T15" fmla="*/ 42 h 391"/>
              <a:gd name="T16" fmla="*/ 42 w 390"/>
              <a:gd name="T17" fmla="*/ 27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391">
                <a:moveTo>
                  <a:pt x="42" y="271"/>
                </a:moveTo>
                <a:lnTo>
                  <a:pt x="42" y="271"/>
                </a:lnTo>
                <a:cubicBezTo>
                  <a:pt x="84" y="356"/>
                  <a:pt x="187" y="390"/>
                  <a:pt x="270" y="348"/>
                </a:cubicBezTo>
                <a:lnTo>
                  <a:pt x="270" y="348"/>
                </a:lnTo>
                <a:cubicBezTo>
                  <a:pt x="355" y="306"/>
                  <a:pt x="389" y="203"/>
                  <a:pt x="347" y="119"/>
                </a:cubicBezTo>
                <a:lnTo>
                  <a:pt x="347" y="119"/>
                </a:lnTo>
                <a:cubicBezTo>
                  <a:pt x="305" y="34"/>
                  <a:pt x="202" y="0"/>
                  <a:pt x="118" y="42"/>
                </a:cubicBezTo>
                <a:lnTo>
                  <a:pt x="118" y="42"/>
                </a:lnTo>
                <a:cubicBezTo>
                  <a:pt x="34" y="84"/>
                  <a:pt x="0" y="187"/>
                  <a:pt x="42" y="271"/>
                </a:cubicBezTo>
              </a:path>
            </a:pathLst>
          </a:custGeom>
          <a:solidFill>
            <a:srgbClr val="0070C0"/>
          </a:solidFill>
          <a:ln>
            <a:noFill/>
          </a:ln>
          <a:effectLst/>
        </p:spPr>
        <p:txBody>
          <a:bodyPr wrap="none" anchor="ctr"/>
          <a:lstStyle/>
          <a:p>
            <a:endParaRPr lang="es-ES_tradnl"/>
          </a:p>
        </p:txBody>
      </p:sp>
    </p:spTree>
    <p:extLst>
      <p:ext uri="{BB962C8B-B14F-4D97-AF65-F5344CB8AC3E}">
        <p14:creationId xmlns:p14="http://schemas.microsoft.com/office/powerpoint/2010/main" val="7633930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3 CuadroTexto"/>
          <p:cNvSpPr txBox="1"/>
          <p:nvPr/>
        </p:nvSpPr>
        <p:spPr>
          <a:xfrm>
            <a:off x="1187624" y="987574"/>
            <a:ext cx="5976664" cy="707886"/>
          </a:xfrm>
          <a:prstGeom prst="rect">
            <a:avLst/>
          </a:prstGeom>
          <a:solidFill>
            <a:schemeClr val="bg1"/>
          </a:solidFill>
        </p:spPr>
        <p:txBody>
          <a:bodyPr wrap="square" rtlCol="0">
            <a:spAutoFit/>
          </a:bodyPr>
          <a:lstStyle/>
          <a:p>
            <a:r>
              <a:rPr lang="es-CL" sz="4000" b="1" dirty="0" smtClean="0">
                <a:solidFill>
                  <a:schemeClr val="accent1">
                    <a:lumMod val="50000"/>
                  </a:schemeClr>
                </a:solidFill>
              </a:rPr>
              <a:t>Tipos de discursos</a:t>
            </a:r>
            <a:endParaRPr lang="es-CL" sz="4000" b="1" dirty="0">
              <a:solidFill>
                <a:schemeClr val="accent1">
                  <a:lumMod val="50000"/>
                </a:schemeClr>
              </a:solidFill>
            </a:endParaRPr>
          </a:p>
        </p:txBody>
      </p:sp>
      <p:sp>
        <p:nvSpPr>
          <p:cNvPr id="5" name="4 CuadroTexto"/>
          <p:cNvSpPr txBox="1"/>
          <p:nvPr/>
        </p:nvSpPr>
        <p:spPr>
          <a:xfrm>
            <a:off x="1187624" y="1995686"/>
            <a:ext cx="5976664" cy="461665"/>
          </a:xfrm>
          <a:prstGeom prst="rect">
            <a:avLst/>
          </a:prstGeom>
          <a:noFill/>
        </p:spPr>
        <p:txBody>
          <a:bodyPr wrap="square" rtlCol="0">
            <a:spAutoFit/>
          </a:bodyPr>
          <a:lstStyle/>
          <a:p>
            <a:r>
              <a:rPr lang="es-CL" sz="2400" dirty="0" smtClean="0">
                <a:solidFill>
                  <a:schemeClr val="bg1"/>
                </a:solidFill>
              </a:rPr>
              <a:t>Prácticas y retóricas mediadas</a:t>
            </a:r>
            <a:endParaRPr lang="es-CL" sz="2400" dirty="0">
              <a:solidFill>
                <a:schemeClr val="bg1"/>
              </a:solidFill>
            </a:endParaRPr>
          </a:p>
        </p:txBody>
      </p:sp>
      <p:sp>
        <p:nvSpPr>
          <p:cNvPr id="2" name="1 CuadroTexto"/>
          <p:cNvSpPr txBox="1"/>
          <p:nvPr/>
        </p:nvSpPr>
        <p:spPr>
          <a:xfrm>
            <a:off x="1177179" y="2499742"/>
            <a:ext cx="4114901" cy="2369880"/>
          </a:xfrm>
          <a:prstGeom prst="rect">
            <a:avLst/>
          </a:prstGeom>
          <a:noFill/>
        </p:spPr>
        <p:txBody>
          <a:bodyPr wrap="square" rtlCol="0">
            <a:spAutoFit/>
          </a:bodyPr>
          <a:lstStyle/>
          <a:p>
            <a:r>
              <a:rPr lang="es-CL" sz="1400" dirty="0" smtClean="0">
                <a:solidFill>
                  <a:schemeClr val="bg1"/>
                </a:solidFill>
              </a:rPr>
              <a:t>Aparecen en el debate social diversos discursos que los medios deben considerar a la hora de enfrentar una historia, un relato, unos datos estadísticos, unas políticas de Estado, unas formas de organización social y comunitarias, unas posibilidades de construcción política de los/as migrantes.</a:t>
            </a:r>
          </a:p>
          <a:p>
            <a:r>
              <a:rPr lang="es-CL" sz="1400" dirty="0" smtClean="0">
                <a:solidFill>
                  <a:schemeClr val="bg1"/>
                </a:solidFill>
              </a:rPr>
              <a:t>Estos discursos pueden tener énfasis en: compromiso, reivindicación, discriminación, racismo, xenofobia,  compasión, prevención. </a:t>
            </a:r>
            <a:r>
              <a:rPr lang="es-CL" sz="1100" dirty="0" smtClean="0">
                <a:solidFill>
                  <a:schemeClr val="bg1"/>
                </a:solidFill>
              </a:rPr>
              <a:t>(Ver Manual Inmigración y Medios,  Fundación Chandra y Fundación Directa ,Jessica Retis (compiladora), Madrid, 2007).</a:t>
            </a:r>
            <a:endParaRPr lang="es-CL" sz="1100" dirty="0">
              <a:solidFill>
                <a:schemeClr val="bg1"/>
              </a:solidFill>
            </a:endParaRPr>
          </a:p>
        </p:txBody>
      </p:sp>
    </p:spTree>
    <p:extLst>
      <p:ext uri="{BB962C8B-B14F-4D97-AF65-F5344CB8AC3E}">
        <p14:creationId xmlns:p14="http://schemas.microsoft.com/office/powerpoint/2010/main" val="40593286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241300"/>
            <a:ext cx="9144000" cy="4648200"/>
          </a:xfrm>
          <a:prstGeom prst="rect">
            <a:avLst/>
          </a:prstGeom>
        </p:spPr>
      </p:pic>
    </p:spTree>
    <p:extLst>
      <p:ext uri="{BB962C8B-B14F-4D97-AF65-F5344CB8AC3E}">
        <p14:creationId xmlns:p14="http://schemas.microsoft.com/office/powerpoint/2010/main" val="291513259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645</TotalTime>
  <Words>1745</Words>
  <Application>Microsoft Macintosh PowerPoint</Application>
  <PresentationFormat>Presentación en pantalla (16:9)</PresentationFormat>
  <Paragraphs>99</Paragraphs>
  <Slides>15</Slides>
  <Notes>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15</vt:i4>
      </vt:variant>
    </vt:vector>
  </HeadingPairs>
  <TitlesOfParts>
    <vt:vector size="20" baseType="lpstr">
      <vt:lpstr>Arima Madurai</vt:lpstr>
      <vt:lpstr>Calibri</vt:lpstr>
      <vt:lpstr>Nunito Bold</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Recomendaciones para tratamientos mediático de migración y refugio</vt:lpstr>
      <vt:lpstr>Recomendaciones para tratamientos mediático de migración y refugio</vt:lpstr>
      <vt:lpstr>Presentación de PowerPoint</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Vincent Paz</dc:creator>
  <cp:lastModifiedBy>Usuario de Microsoft Office</cp:lastModifiedBy>
  <cp:revision>47</cp:revision>
  <dcterms:created xsi:type="dcterms:W3CDTF">2020-06-04T23:33:58Z</dcterms:created>
  <dcterms:modified xsi:type="dcterms:W3CDTF">2020-08-05T16:55:25Z</dcterms:modified>
</cp:coreProperties>
</file>