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78" r:id="rId5"/>
    <p:sldId id="262" r:id="rId6"/>
    <p:sldId id="264" r:id="rId7"/>
    <p:sldId id="261" r:id="rId8"/>
    <p:sldId id="282" r:id="rId9"/>
    <p:sldId id="283" r:id="rId10"/>
    <p:sldId id="284" r:id="rId11"/>
    <p:sldId id="285" r:id="rId12"/>
    <p:sldId id="291" r:id="rId13"/>
    <p:sldId id="286" r:id="rId14"/>
    <p:sldId id="287" r:id="rId15"/>
    <p:sldId id="288" r:id="rId16"/>
    <p:sldId id="290" r:id="rId17"/>
    <p:sldId id="292" r:id="rId18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74"/>
  </p:normalViewPr>
  <p:slideViewPr>
    <p:cSldViewPr>
      <p:cViewPr varScale="1">
        <p:scale>
          <a:sx n="165" d="100"/>
          <a:sy n="165" d="100"/>
        </p:scale>
        <p:origin x="5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1DEAF-8F59-4413-82DA-E7A8D1581AAE}" type="datetimeFigureOut">
              <a:rPr lang="es-CL" smtClean="0"/>
              <a:t>10-07-20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832D0-21B7-4DF3-ACB3-9CA73B9177C0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743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Pero cuáles son los límites </a:t>
            </a:r>
            <a:r>
              <a:rPr lang="es-CL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de¿Qué</a:t>
            </a:r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 la libertad de expresión? ¿Los discursos xenófobos pueden ampararse en la libertad de expresión y el pluralismo en los medios? Pues no, no contamos con el derecho a expresarnos libremente con el objeto de desinformar, sobrepasar los derechos de otros, o dañar la integridad de las personas.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32D0-21B7-4DF3-ACB3-9CA73B9177C0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619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Pero cuáles son los límites </a:t>
            </a:r>
            <a:r>
              <a:rPr lang="es-CL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de¿Qué</a:t>
            </a:r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 la libertad de expresión? ¿Los discursos xenófobos pueden ampararse en la libertad de expresión y el pluralismo en los medios? Pues no, no contamos con el derecho a expresarnos libremente con el objeto de desinformar, sobrepasar los derechos de otros, o dañar la integridad de las personas.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32D0-21B7-4DF3-ACB3-9CA73B9177C0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323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Pero cuáles son los límites </a:t>
            </a:r>
            <a:r>
              <a:rPr lang="es-CL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de¿Qué</a:t>
            </a:r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 la libertad de expresión? ¿Los discursos xenófobos pueden ampararse en la libertad de expresión y el pluralismo en los medios? Pues no, no contamos con el derecho a expresarnos libremente con el objeto de desinformar, sobrepasar los derechos de otros, o dañar la integridad de las personas.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32D0-21B7-4DF3-ACB3-9CA73B9177C0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23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Pero cuáles son los límites </a:t>
            </a:r>
            <a:r>
              <a:rPr lang="es-CL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de¿Qué</a:t>
            </a:r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 la libertad de expresión? ¿Los discursos xenófobos pueden ampararse en la libertad de expresión y el pluralismo en los medios? Pues no, no contamos con el derecho a expresarnos libremente con el objeto de desinformar, sobrepasar los derechos de otros, o dañar la integridad de las personas.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32D0-21B7-4DF3-ACB3-9CA73B9177C0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014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10-07-20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340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10-07-20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926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10-07-20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912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10-07-20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175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10-07-20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371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10-07-20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462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10-07-20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429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10-07-20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344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10-07-20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547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10-07-20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135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10-07-20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188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477C-D44B-4CC0-B7B0-6F7928D7437A}" type="datetimeFigureOut">
              <a:rPr lang="es-CL" smtClean="0"/>
              <a:t>10-07-20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5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44008" y="1851670"/>
            <a:ext cx="407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Nicolás del Valle Orellana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54453" y="2342926"/>
            <a:ext cx="3816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Módulo 03</a:t>
            </a:r>
          </a:p>
          <a:p>
            <a:r>
              <a:rPr lang="es-CL" b="1" dirty="0">
                <a:solidFill>
                  <a:schemeClr val="bg1"/>
                </a:solidFill>
              </a:rPr>
              <a:t>Cobertura de noticias relacionadas con personas refugiadas y desplazadas </a:t>
            </a:r>
            <a:r>
              <a:rPr lang="es-CL" b="1" dirty="0" smtClean="0">
                <a:solidFill>
                  <a:schemeClr val="bg1"/>
                </a:solidFill>
              </a:rPr>
              <a:t>forzosamente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96629" y="1491630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</a:rPr>
              <a:t>• Los </a:t>
            </a:r>
            <a:r>
              <a:rPr lang="es-CL" sz="1200" dirty="0">
                <a:solidFill>
                  <a:schemeClr val="bg1"/>
                </a:solidFill>
              </a:rPr>
              <a:t>medios de comunicación </a:t>
            </a:r>
            <a:r>
              <a:rPr lang="es-CL" sz="1200" dirty="0" smtClean="0">
                <a:solidFill>
                  <a:schemeClr val="bg1"/>
                </a:solidFill>
              </a:rPr>
              <a:t>están preocupados </a:t>
            </a:r>
            <a:r>
              <a:rPr lang="es-CL" sz="1200" dirty="0">
                <a:solidFill>
                  <a:schemeClr val="bg1"/>
                </a:solidFill>
              </a:rPr>
              <a:t>por </a:t>
            </a:r>
            <a:r>
              <a:rPr lang="es-CL" sz="1200" dirty="0" smtClean="0">
                <a:solidFill>
                  <a:schemeClr val="bg1"/>
                </a:solidFill>
              </a:rPr>
              <a:t>el fenómeno de la migración y el desplazamiento forzado, junto a </a:t>
            </a:r>
            <a:r>
              <a:rPr lang="es-CL" sz="1200" dirty="0">
                <a:solidFill>
                  <a:schemeClr val="bg1"/>
                </a:solidFill>
              </a:rPr>
              <a:t>sus repercusiones de largo alcance. Sin embargo, es común que el </a:t>
            </a:r>
            <a:r>
              <a:rPr lang="es-CL" sz="1200" u="sng" dirty="0">
                <a:solidFill>
                  <a:schemeClr val="bg1"/>
                </a:solidFill>
              </a:rPr>
              <a:t>intercambio de información para y entre </a:t>
            </a:r>
            <a:r>
              <a:rPr lang="es-CL" sz="1200" u="sng" dirty="0" smtClean="0">
                <a:solidFill>
                  <a:schemeClr val="bg1"/>
                </a:solidFill>
              </a:rPr>
              <a:t>personas en </a:t>
            </a:r>
            <a:r>
              <a:rPr lang="es-CL" sz="1200" u="sng" dirty="0">
                <a:solidFill>
                  <a:schemeClr val="bg1"/>
                </a:solidFill>
              </a:rPr>
              <a:t>m</a:t>
            </a:r>
            <a:r>
              <a:rPr lang="es-CL" sz="1200" u="sng" dirty="0" smtClean="0">
                <a:solidFill>
                  <a:schemeClr val="bg1"/>
                </a:solidFill>
              </a:rPr>
              <a:t>ovilidad</a:t>
            </a:r>
            <a:r>
              <a:rPr lang="es-CL" sz="1200" dirty="0" smtClean="0">
                <a:solidFill>
                  <a:schemeClr val="bg1"/>
                </a:solidFill>
              </a:rPr>
              <a:t> </a:t>
            </a:r>
            <a:r>
              <a:rPr lang="es-CL" sz="1200" dirty="0">
                <a:solidFill>
                  <a:schemeClr val="bg1"/>
                </a:solidFill>
              </a:rPr>
              <a:t>sea casi inexistente en los medios tradicionales.</a:t>
            </a:r>
          </a:p>
          <a:p>
            <a:endParaRPr lang="es-CL" sz="1200" dirty="0">
              <a:solidFill>
                <a:schemeClr val="bg1"/>
              </a:solidFill>
            </a:endParaRPr>
          </a:p>
          <a:p>
            <a:r>
              <a:rPr lang="es-CL" sz="1200" dirty="0" smtClean="0">
                <a:solidFill>
                  <a:schemeClr val="bg1"/>
                </a:solidFill>
              </a:rPr>
              <a:t>• Las </a:t>
            </a:r>
            <a:r>
              <a:rPr lang="es-CL" sz="1200" u="sng" dirty="0">
                <a:solidFill>
                  <a:schemeClr val="bg1"/>
                </a:solidFill>
              </a:rPr>
              <a:t>narrativas dominantes </a:t>
            </a:r>
            <a:r>
              <a:rPr lang="es-CL" sz="1200" dirty="0">
                <a:solidFill>
                  <a:schemeClr val="bg1"/>
                </a:solidFill>
              </a:rPr>
              <a:t>no logran capturar la complejidad del fenómeno (las </a:t>
            </a:r>
            <a:r>
              <a:rPr lang="es-CL" sz="1200" dirty="0" smtClean="0">
                <a:solidFill>
                  <a:schemeClr val="bg1"/>
                </a:solidFill>
              </a:rPr>
              <a:t>diferentes condiciones, </a:t>
            </a:r>
            <a:r>
              <a:rPr lang="es-CL" sz="1200" dirty="0">
                <a:solidFill>
                  <a:schemeClr val="bg1"/>
                </a:solidFill>
              </a:rPr>
              <a:t>causas, identidades e itinerarios) que a </a:t>
            </a:r>
            <a:r>
              <a:rPr lang="es-CL" sz="1200" u="sng" dirty="0">
                <a:solidFill>
                  <a:schemeClr val="bg1"/>
                </a:solidFill>
              </a:rPr>
              <a:t>menudo resultan en prejuicios, amalgamas y simplificaciones </a:t>
            </a:r>
            <a:r>
              <a:rPr lang="es-CL" sz="1200" dirty="0">
                <a:solidFill>
                  <a:schemeClr val="bg1"/>
                </a:solidFill>
              </a:rPr>
              <a:t>que ignoran las necesidades de los grupos interesados</a:t>
            </a:r>
            <a:r>
              <a:rPr lang="es-CL" sz="1200" dirty="0" smtClean="0">
                <a:solidFill>
                  <a:schemeClr val="bg1"/>
                </a:solidFill>
              </a:rPr>
              <a:t>.</a:t>
            </a:r>
            <a:endParaRPr lang="es-CL" sz="12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94163" y="699542"/>
            <a:ext cx="360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</a:rPr>
              <a:t>Periodismo y migración</a:t>
            </a:r>
            <a:endParaRPr lang="es-C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01" y="778353"/>
            <a:ext cx="2136138" cy="30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611560" y="1563638"/>
            <a:ext cx="388843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bg1"/>
                </a:solidFill>
              </a:rPr>
              <a:t>Existe </a:t>
            </a:r>
            <a:r>
              <a:rPr lang="es-CL" sz="1200" dirty="0">
                <a:solidFill>
                  <a:schemeClr val="bg1"/>
                </a:solidFill>
              </a:rPr>
              <a:t>una </a:t>
            </a:r>
            <a:r>
              <a:rPr lang="es-CL" sz="1200" u="sng" dirty="0">
                <a:solidFill>
                  <a:schemeClr val="bg1"/>
                </a:solidFill>
              </a:rPr>
              <a:t>tendencia a enfatizar demasiado los desafíos reales o percibidos </a:t>
            </a:r>
            <a:r>
              <a:rPr lang="es-CL" sz="1200" u="sng" dirty="0" smtClean="0">
                <a:solidFill>
                  <a:schemeClr val="bg1"/>
                </a:solidFill>
              </a:rPr>
              <a:t>para </a:t>
            </a:r>
            <a:r>
              <a:rPr lang="es-CL" sz="1200" u="sng" dirty="0">
                <a:solidFill>
                  <a:schemeClr val="bg1"/>
                </a:solidFill>
              </a:rPr>
              <a:t>los países de destino,</a:t>
            </a:r>
            <a:r>
              <a:rPr lang="es-CL" sz="1200" dirty="0">
                <a:solidFill>
                  <a:schemeClr val="bg1"/>
                </a:solidFill>
              </a:rPr>
              <a:t> mientras </a:t>
            </a:r>
            <a:r>
              <a:rPr lang="es-CL" sz="1200" dirty="0" smtClean="0">
                <a:solidFill>
                  <a:schemeClr val="bg1"/>
                </a:solidFill>
              </a:rPr>
              <a:t>que se </a:t>
            </a:r>
            <a:r>
              <a:rPr lang="es-CL" sz="1200" dirty="0">
                <a:solidFill>
                  <a:schemeClr val="bg1"/>
                </a:solidFill>
              </a:rPr>
              <a:t>omite reconocer las múltiples contribuciones positivas de los refugiados. </a:t>
            </a:r>
            <a:endParaRPr lang="es-CL" sz="1200" dirty="0" smtClean="0">
              <a:solidFill>
                <a:schemeClr val="bg1"/>
              </a:solidFill>
            </a:endParaRPr>
          </a:p>
          <a:p>
            <a:endParaRPr lang="es-CL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u="sng" dirty="0">
                <a:solidFill>
                  <a:schemeClr val="bg1"/>
                </a:solidFill>
              </a:rPr>
              <a:t>F</a:t>
            </a:r>
            <a:r>
              <a:rPr lang="es-CL" sz="1200" u="sng" dirty="0" smtClean="0">
                <a:solidFill>
                  <a:schemeClr val="bg1"/>
                </a:solidFill>
              </a:rPr>
              <a:t>lujos migratorios actuales, proporciona un </a:t>
            </a:r>
            <a:r>
              <a:rPr lang="es-CL" sz="1200" u="sng" dirty="0">
                <a:solidFill>
                  <a:schemeClr val="bg1"/>
                </a:solidFill>
              </a:rPr>
              <a:t>terreno fértil para el resurgimiento de los estereotipos y los prejuicios </a:t>
            </a:r>
            <a:r>
              <a:rPr lang="es-CL" sz="1200" dirty="0">
                <a:solidFill>
                  <a:schemeClr val="bg1"/>
                </a:solidFill>
              </a:rPr>
              <a:t>contra los </a:t>
            </a:r>
            <a:r>
              <a:rPr lang="es-CL" sz="1200" dirty="0" smtClean="0">
                <a:solidFill>
                  <a:schemeClr val="bg1"/>
                </a:solidFill>
              </a:rPr>
              <a:t>migrantes, </a:t>
            </a:r>
            <a:r>
              <a:rPr lang="es-CL" sz="1200" dirty="0">
                <a:solidFill>
                  <a:schemeClr val="bg1"/>
                </a:solidFill>
              </a:rPr>
              <a:t>particularmente aquellos con una identidad cultural, étnica o religiosa claramente diferente</a:t>
            </a:r>
            <a:r>
              <a:rPr lang="es-CL" sz="1200" dirty="0" smtClean="0">
                <a:solidFill>
                  <a:schemeClr val="bg1"/>
                </a:solidFill>
              </a:rPr>
              <a:t>.</a:t>
            </a:r>
          </a:p>
          <a:p>
            <a:endParaRPr lang="es-CL" sz="105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843558"/>
            <a:ext cx="360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</a:rPr>
              <a:t>Periodismo con etiquetas</a:t>
            </a:r>
            <a:endParaRPr lang="es-C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43558"/>
            <a:ext cx="2167069" cy="30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Muchas gracias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696825"/>
            <a:ext cx="734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0070C0"/>
                </a:solidFill>
              </a:rPr>
              <a:t>El rol de los </a:t>
            </a:r>
            <a:r>
              <a:rPr lang="es-CL" sz="2400" b="1" dirty="0" smtClean="0">
                <a:solidFill>
                  <a:srgbClr val="0070C0"/>
                </a:solidFill>
              </a:rPr>
              <a:t>medios: por un periodismo sin etiquetas </a:t>
            </a:r>
            <a:endParaRPr lang="es-CL" sz="2400" b="1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1161207"/>
            <a:ext cx="75608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600" dirty="0"/>
              <a:t>En el contexto de la migración, </a:t>
            </a:r>
            <a:r>
              <a:rPr lang="es-CL" sz="1600" b="1" dirty="0"/>
              <a:t>los medios de comunicación son cruciales para proporcionar información verificada, opiniones informadas y narrativas equilibradas e inclusivas</a:t>
            </a:r>
            <a:r>
              <a:rPr lang="es-CL" sz="1600" dirty="0"/>
              <a:t>.</a:t>
            </a:r>
          </a:p>
          <a:p>
            <a:r>
              <a:rPr lang="es-CL" sz="1600" dirty="0"/>
              <a:t> </a:t>
            </a:r>
          </a:p>
          <a:p>
            <a:pPr lvl="0"/>
            <a:r>
              <a:rPr lang="es-CL" sz="1600" b="1" dirty="0"/>
              <a:t>La manera en que los medios de comunicación cubren la migración afectará el alcance y la calidad de la información recibida por el público</a:t>
            </a:r>
            <a:r>
              <a:rPr lang="es-CL" sz="1600" dirty="0"/>
              <a:t>, en particular los migrantes, así como la manera en que las sociedades perciben y se relacionan con el tema. </a:t>
            </a:r>
          </a:p>
          <a:p>
            <a:r>
              <a:rPr lang="es-CL" sz="1600" dirty="0"/>
              <a:t> </a:t>
            </a:r>
          </a:p>
          <a:p>
            <a:pPr lvl="0"/>
            <a:r>
              <a:rPr lang="es-CL" sz="1600" b="1" dirty="0"/>
              <a:t>Al alentar la información profesional y ética en los medios de comunicación</a:t>
            </a:r>
            <a:r>
              <a:rPr lang="es-CL" sz="1600" dirty="0"/>
              <a:t>, la UNESCO contribuye a fortalecer las respuestas de los medios de comunicación y a fomentar la diversidad de contenidos, públicos, fuentes y sistemas. </a:t>
            </a:r>
          </a:p>
        </p:txBody>
      </p:sp>
    </p:spTree>
    <p:extLst>
      <p:ext uri="{BB962C8B-B14F-4D97-AF65-F5344CB8AC3E}">
        <p14:creationId xmlns:p14="http://schemas.microsoft.com/office/powerpoint/2010/main" val="16198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555526"/>
            <a:ext cx="662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0070C0"/>
                </a:solidFill>
              </a:rPr>
              <a:t>El rol de los medios y el periodismo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83569" y="987574"/>
            <a:ext cx="75608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600" dirty="0"/>
              <a:t>Las </a:t>
            </a:r>
            <a:r>
              <a:rPr lang="es-CL" sz="1600" dirty="0" smtClean="0"/>
              <a:t>desinformación deben </a:t>
            </a:r>
            <a:r>
              <a:rPr lang="es-CL" sz="1600" dirty="0"/>
              <a:t>ser evitadas</a:t>
            </a:r>
            <a:r>
              <a:rPr lang="es-CL" sz="1600" b="1" dirty="0"/>
              <a:t>. Las voces de los migrantes, especialmente de las mujeres migrantes, deberían estar presentes</a:t>
            </a:r>
            <a:r>
              <a:rPr lang="es-CL" sz="1600" dirty="0"/>
              <a:t>. </a:t>
            </a:r>
          </a:p>
          <a:p>
            <a:pPr lvl="0"/>
            <a:r>
              <a:rPr lang="es-CL" sz="1600" dirty="0"/>
              <a:t> </a:t>
            </a:r>
          </a:p>
          <a:p>
            <a:pPr lvl="0"/>
            <a:r>
              <a:rPr lang="es-CL" sz="1600" dirty="0"/>
              <a:t>En el marco general de la promoción de unos medios de comunicación pluralistas y diversos, la UNESCO trabaja activamente para </a:t>
            </a:r>
            <a:r>
              <a:rPr lang="es-CL" sz="1600" b="1" dirty="0"/>
              <a:t>reforzar la capacidad de los medios de comunicación de informar sobre las cuestiones relativas a </a:t>
            </a:r>
            <a:r>
              <a:rPr lang="es-CL" sz="1600" b="1" dirty="0" smtClean="0"/>
              <a:t>la migración </a:t>
            </a:r>
            <a:r>
              <a:rPr lang="es-CL" sz="1600" b="1" dirty="0"/>
              <a:t>y </a:t>
            </a:r>
            <a:r>
              <a:rPr lang="es-CL" sz="1600" b="1" dirty="0" smtClean="0"/>
              <a:t>la movilidad </a:t>
            </a:r>
            <a:r>
              <a:rPr lang="es-CL" sz="1600" b="1" dirty="0"/>
              <a:t>forzada.</a:t>
            </a:r>
            <a:r>
              <a:rPr lang="es-CL" sz="1600" dirty="0"/>
              <a:t> </a:t>
            </a:r>
          </a:p>
          <a:p>
            <a:pPr lvl="0"/>
            <a:r>
              <a:rPr lang="es-CL" sz="1600" dirty="0"/>
              <a:t> </a:t>
            </a:r>
          </a:p>
          <a:p>
            <a:pPr lvl="0"/>
            <a:r>
              <a:rPr lang="es-CL" sz="1600" b="1" dirty="0"/>
              <a:t>Lucha por la eliminación de todas las formas de discriminación </a:t>
            </a:r>
            <a:r>
              <a:rPr lang="es-CL" sz="1600" dirty="0"/>
              <a:t>y la promoción de un discurso público basado en </a:t>
            </a:r>
            <a:r>
              <a:rPr lang="es-CL" sz="1600" dirty="0" smtClean="0"/>
              <a:t>evidencias para </a:t>
            </a:r>
            <a:r>
              <a:rPr lang="es-CL" sz="1600" dirty="0"/>
              <a:t>configurar las percepciones de la movilidad de personas migrantes y refugiadas, </a:t>
            </a:r>
            <a:r>
              <a:rPr lang="es-CL" sz="1600" b="1" dirty="0"/>
              <a:t>mediante la promoción de una información independiente, </a:t>
            </a:r>
            <a:r>
              <a:rPr lang="es-CL" sz="1600" b="1" dirty="0" smtClean="0"/>
              <a:t>imparcial </a:t>
            </a:r>
            <a:r>
              <a:rPr lang="es-CL" sz="1600" b="1" dirty="0"/>
              <a:t>y de calidad de los medios de comunicación</a:t>
            </a:r>
            <a:r>
              <a:rPr lang="es-CL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36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27584" y="699542"/>
            <a:ext cx="76328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</a:rPr>
              <a:t>ara un periodismo sin etiquetas</a:t>
            </a:r>
            <a:endParaRPr lang="es-C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55576" y="1313349"/>
            <a:ext cx="6660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</a:rPr>
              <a:t>Recomendaciones de cobertura </a:t>
            </a:r>
            <a:endParaRPr lang="es-CL" sz="1600" dirty="0">
              <a:solidFill>
                <a:schemeClr val="bg1"/>
              </a:solidFill>
            </a:endParaRPr>
          </a:p>
          <a:p>
            <a:r>
              <a:rPr lang="es-CL" sz="1600" b="1" dirty="0">
                <a:solidFill>
                  <a:schemeClr val="bg1"/>
                </a:solidFill>
              </a:rPr>
              <a:t> </a:t>
            </a:r>
            <a:r>
              <a:rPr lang="es-CL" sz="1600" dirty="0">
                <a:solidFill>
                  <a:schemeClr val="bg1"/>
                </a:solidFill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bg1"/>
                </a:solidFill>
              </a:rPr>
              <a:t>No incluir el grupo étnico, color de piel, país de origen, religión o cultura</a:t>
            </a:r>
            <a:r>
              <a:rPr lang="es-CL" sz="1600" dirty="0">
                <a:solidFill>
                  <a:schemeClr val="bg1"/>
                </a:solidFill>
              </a:rPr>
              <a:t> si no es estrictamente necesario para la comprensión global de la noticia. </a:t>
            </a:r>
          </a:p>
          <a:p>
            <a:r>
              <a:rPr lang="es-CL" sz="1600" dirty="0">
                <a:solidFill>
                  <a:schemeClr val="bg1"/>
                </a:solidFill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bg1"/>
                </a:solidFill>
              </a:rPr>
              <a:t>Contextualizar las noticias relacionadas con la Inmigración</a:t>
            </a:r>
            <a:r>
              <a:rPr lang="es-CL" sz="1600" dirty="0">
                <a:solidFill>
                  <a:schemeClr val="bg1"/>
                </a:solidFill>
              </a:rPr>
              <a:t> e informar sobre la situación de los países de origen de las personas inmigrantes. </a:t>
            </a:r>
          </a:p>
          <a:p>
            <a:r>
              <a:rPr lang="es-CL" sz="1600" dirty="0">
                <a:solidFill>
                  <a:schemeClr val="bg1"/>
                </a:solidFill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bg1"/>
                </a:solidFill>
              </a:rPr>
              <a:t>Evitar generalizaciones</a:t>
            </a:r>
            <a:r>
              <a:rPr lang="es-CL" sz="1600" dirty="0">
                <a:solidFill>
                  <a:schemeClr val="bg1"/>
                </a:solidFill>
              </a:rPr>
              <a:t>, ya que no existe homogeneidad en esta población, ni entre ninguna población. </a:t>
            </a:r>
          </a:p>
        </p:txBody>
      </p:sp>
    </p:spTree>
    <p:extLst>
      <p:ext uri="{BB962C8B-B14F-4D97-AF65-F5344CB8AC3E}">
        <p14:creationId xmlns:p14="http://schemas.microsoft.com/office/powerpoint/2010/main" val="22918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27584" y="958548"/>
            <a:ext cx="76328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</a:rPr>
              <a:t>ara un periodismo sin etiquetas</a:t>
            </a:r>
            <a:endParaRPr lang="es-C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55576" y="1447659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Recomendaciones de cobertura </a:t>
            </a:r>
            <a:endParaRPr lang="es-CL" dirty="0">
              <a:solidFill>
                <a:schemeClr val="bg1"/>
              </a:solidFill>
            </a:endParaRPr>
          </a:p>
          <a:p>
            <a:r>
              <a:rPr lang="es-CL" b="1" dirty="0">
                <a:solidFill>
                  <a:schemeClr val="bg1"/>
                </a:solidFill>
              </a:rPr>
              <a:t> </a:t>
            </a:r>
            <a:r>
              <a:rPr lang="es-CL" dirty="0">
                <a:solidFill>
                  <a:schemeClr val="bg1"/>
                </a:solidFill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bg1"/>
                </a:solidFill>
              </a:rPr>
              <a:t>Evitar la magnificación</a:t>
            </a:r>
            <a:r>
              <a:rPr lang="es-CL" dirty="0">
                <a:solidFill>
                  <a:schemeClr val="bg1"/>
                </a:solidFill>
              </a:rPr>
              <a:t>, junto con las informaciones negativas y sensacionalistas. </a:t>
            </a:r>
          </a:p>
          <a:p>
            <a:r>
              <a:rPr lang="es-CL" dirty="0">
                <a:solidFill>
                  <a:schemeClr val="bg1"/>
                </a:solidFill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bg1"/>
                </a:solidFill>
              </a:rPr>
              <a:t>No culpar a la inmigración por problemas sociales multifactoriales</a:t>
            </a:r>
            <a:r>
              <a:rPr lang="es-CL" dirty="0">
                <a:solidFill>
                  <a:schemeClr val="bg1"/>
                </a:solidFill>
              </a:rPr>
              <a:t> como la pobreza o la delincuencia.</a:t>
            </a:r>
          </a:p>
          <a:p>
            <a:r>
              <a:rPr lang="es-CL" dirty="0">
                <a:solidFill>
                  <a:schemeClr val="bg1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bg1"/>
                </a:solidFill>
              </a:rPr>
              <a:t>V</a:t>
            </a:r>
            <a:r>
              <a:rPr lang="es-CL" b="1" dirty="0" smtClean="0">
                <a:solidFill>
                  <a:schemeClr val="bg1"/>
                </a:solidFill>
              </a:rPr>
              <a:t>erificar </a:t>
            </a:r>
            <a:r>
              <a:rPr lang="es-CL" b="1" dirty="0">
                <a:solidFill>
                  <a:schemeClr val="bg1"/>
                </a:solidFill>
              </a:rPr>
              <a:t>las versiones institucionales y </a:t>
            </a:r>
            <a:r>
              <a:rPr lang="es-CL" b="1" dirty="0" smtClean="0">
                <a:solidFill>
                  <a:schemeClr val="bg1"/>
                </a:solidFill>
              </a:rPr>
              <a:t>relevar a </a:t>
            </a:r>
            <a:r>
              <a:rPr lang="es-CL" b="1" dirty="0">
                <a:solidFill>
                  <a:schemeClr val="bg1"/>
                </a:solidFill>
              </a:rPr>
              <a:t>las propias de las personas </a:t>
            </a:r>
            <a:r>
              <a:rPr lang="es-CL" b="1" dirty="0" smtClean="0">
                <a:solidFill>
                  <a:schemeClr val="bg1"/>
                </a:solidFill>
              </a:rPr>
              <a:t>migrantes</a:t>
            </a:r>
            <a:r>
              <a:rPr lang="es-CL" dirty="0" smtClean="0">
                <a:solidFill>
                  <a:schemeClr val="bg1"/>
                </a:solidFill>
              </a:rPr>
              <a:t>. 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Muchas gracias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0149"/>
            <a:ext cx="4731790" cy="47317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5" b="36057"/>
          <a:stretch/>
        </p:blipFill>
        <p:spPr>
          <a:xfrm>
            <a:off x="325025" y="247650"/>
            <a:ext cx="8567455" cy="282815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75656" y="307723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Muchas gracias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003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366062" y="2415862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0070C0"/>
                </a:solidFill>
              </a:rPr>
              <a:t>NICOLÁS DEL VALLE ORELLANA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366062" y="863946"/>
            <a:ext cx="3816000" cy="12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0070C0"/>
                </a:solidFill>
              </a:rPr>
              <a:t>Módulo 03</a:t>
            </a:r>
          </a:p>
          <a:p>
            <a:r>
              <a:rPr lang="es-CL" b="1" dirty="0" smtClean="0">
                <a:solidFill>
                  <a:srgbClr val="0070C0"/>
                </a:solidFill>
              </a:rPr>
              <a:t>Cobertura </a:t>
            </a:r>
            <a:r>
              <a:rPr lang="es-CL" b="1" dirty="0">
                <a:solidFill>
                  <a:srgbClr val="0070C0"/>
                </a:solidFill>
              </a:rPr>
              <a:t>de noticias relacionadas con personas refugiadas y desplazadas forzosamente</a:t>
            </a:r>
          </a:p>
          <a:p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343202" y="2859782"/>
            <a:ext cx="4675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Coordinación asociado de programa de la Oficina Regional de Educación para América Latina y el Caribe de la UNESCO. Profesor de la Escuela de Periodismo de la Universidad de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Santiago de Chile.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43" y="1202603"/>
            <a:ext cx="2367378" cy="24384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105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5" y="897564"/>
            <a:ext cx="2133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rgbClr val="0070C0"/>
                </a:solidFill>
              </a:rPr>
              <a:t>PRESENTACIÓN</a:t>
            </a:r>
            <a:endParaRPr lang="es-CL" sz="2400" b="1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5" y="1329612"/>
            <a:ext cx="7560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esta sesión se abordan los conceptos de la libertad de expresión, la diversidad en los medios de comunicación y el pluralismo informativo desde el tratamiento noticioso de personas migrantes, refugiadas y desplazadas forzosamente. Luego se señala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 rol clave del periodismo y los medios de comunicación para hacer frente a la crisis migratoria a través de la investigación. La confirmación de hechos, la promoción de un debate respetuoso y la lucha contra los estereotipos y prejuicios, son algunas de las funciones del periodismo en una sociedad democrática. Esta sesión concluye con algunas orientaciones generales sobre una cobertura de hechos vinculados a personas en contextos de movilidad.</a:t>
            </a:r>
          </a:p>
        </p:txBody>
      </p:sp>
    </p:spTree>
    <p:extLst>
      <p:ext uri="{BB962C8B-B14F-4D97-AF65-F5344CB8AC3E}">
        <p14:creationId xmlns:p14="http://schemas.microsoft.com/office/powerpoint/2010/main" val="18192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251520" y="725090"/>
            <a:ext cx="14752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547664" y="1491630"/>
            <a:ext cx="6480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lang="es-CL" dirty="0" smtClean="0">
                <a:solidFill>
                  <a:prstClr val="white"/>
                </a:solidFill>
              </a:rPr>
              <a:t>Todo </a:t>
            </a:r>
            <a:r>
              <a:rPr lang="es-CL" dirty="0">
                <a:solidFill>
                  <a:prstClr val="white"/>
                </a:solidFill>
              </a:rPr>
              <a:t>individuo tiene derecho a la </a:t>
            </a:r>
            <a:r>
              <a:rPr lang="es-CL" b="1" dirty="0">
                <a:solidFill>
                  <a:prstClr val="white"/>
                </a:solidFill>
              </a:rPr>
              <a:t>libertad de opinión y de expresión</a:t>
            </a:r>
            <a:r>
              <a:rPr lang="es-CL" dirty="0">
                <a:solidFill>
                  <a:prstClr val="white"/>
                </a:solidFill>
              </a:rPr>
              <a:t>; este derecho incluye el de no ser molestado a causa de sus opiniones, el de investigar y recibir informaciones y opiniones, y el de difundirlas, sin limitación de fronteras, por cualquier medio de </a:t>
            </a:r>
            <a:r>
              <a:rPr lang="es-CL" dirty="0" smtClean="0">
                <a:solidFill>
                  <a:prstClr val="white"/>
                </a:solidFill>
              </a:rPr>
              <a:t>expresión»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15816" y="3388252"/>
            <a:ext cx="628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CL" b="1" dirty="0" smtClean="0">
                <a:solidFill>
                  <a:prstClr val="white"/>
                </a:solidFill>
              </a:rPr>
              <a:t>Art 19, Declaración </a:t>
            </a:r>
            <a:r>
              <a:rPr lang="es-CL" b="1" dirty="0">
                <a:solidFill>
                  <a:prstClr val="white"/>
                </a:solidFill>
              </a:rPr>
              <a:t>Universal de los Derechos Humanos de 1948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7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91759"/>
            <a:ext cx="3383868" cy="234026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96629" y="1491630"/>
            <a:ext cx="38884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</a:rPr>
              <a:t>Es </a:t>
            </a:r>
            <a:r>
              <a:rPr lang="es-CL" sz="1200" dirty="0">
                <a:solidFill>
                  <a:schemeClr val="bg1"/>
                </a:solidFill>
              </a:rPr>
              <a:t>uno de los derechos consagrados en la Declaración de los </a:t>
            </a:r>
            <a:r>
              <a:rPr lang="es-CL" sz="1200" b="1" dirty="0">
                <a:solidFill>
                  <a:schemeClr val="bg1"/>
                </a:solidFill>
              </a:rPr>
              <a:t>Derechos del Hombre y del Ciudadano de 1789 </a:t>
            </a:r>
            <a:r>
              <a:rPr lang="es-CL" sz="1200" dirty="0">
                <a:solidFill>
                  <a:schemeClr val="bg1"/>
                </a:solidFill>
              </a:rPr>
              <a:t>y en la </a:t>
            </a:r>
            <a:r>
              <a:rPr lang="es-CL" sz="1200" b="1" dirty="0">
                <a:solidFill>
                  <a:schemeClr val="bg1"/>
                </a:solidFill>
              </a:rPr>
              <a:t>Declaración Universal de los Derechos Humanos de </a:t>
            </a:r>
            <a:r>
              <a:rPr lang="es-CL" sz="1200" b="1" dirty="0" smtClean="0">
                <a:solidFill>
                  <a:schemeClr val="bg1"/>
                </a:solidFill>
              </a:rPr>
              <a:t>1948</a:t>
            </a:r>
            <a:r>
              <a:rPr lang="es-CL" sz="1200" dirty="0">
                <a:solidFill>
                  <a:schemeClr val="bg1"/>
                </a:solidFill>
              </a:rPr>
              <a:t>.</a:t>
            </a:r>
            <a:endParaRPr lang="es-CL" sz="1200" dirty="0" smtClean="0">
              <a:solidFill>
                <a:schemeClr val="bg1"/>
              </a:solidFill>
            </a:endParaRPr>
          </a:p>
          <a:p>
            <a:endParaRPr lang="es-CL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bg1"/>
                </a:solidFill>
              </a:rPr>
              <a:t>Garantía </a:t>
            </a:r>
            <a:r>
              <a:rPr lang="es-CL" sz="1200" dirty="0">
                <a:solidFill>
                  <a:schemeClr val="bg1"/>
                </a:solidFill>
              </a:rPr>
              <a:t>para la </a:t>
            </a:r>
            <a:r>
              <a:rPr lang="es-CL" sz="1200" b="1" dirty="0">
                <a:solidFill>
                  <a:schemeClr val="bg1"/>
                </a:solidFill>
              </a:rPr>
              <a:t>diversidad de opiniones y voces de las minorías</a:t>
            </a:r>
            <a:r>
              <a:rPr lang="es-CL" sz="1200" dirty="0">
                <a:solidFill>
                  <a:schemeClr val="bg1"/>
                </a:solidFill>
              </a:rPr>
              <a:t>, como un dispositivo de protección del pueblo frente a las tiranías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 smtClean="0">
                <a:solidFill>
                  <a:schemeClr val="bg1"/>
                </a:solidFill>
              </a:rPr>
              <a:t>Este </a:t>
            </a:r>
            <a:r>
              <a:rPr lang="es-CL" sz="1200" dirty="0">
                <a:solidFill>
                  <a:schemeClr val="bg1"/>
                </a:solidFill>
              </a:rPr>
              <a:t>derecho </a:t>
            </a:r>
            <a:r>
              <a:rPr lang="es-CL" sz="1200" b="1" dirty="0">
                <a:solidFill>
                  <a:schemeClr val="bg1"/>
                </a:solidFill>
              </a:rPr>
              <a:t>apuntala muchos otros</a:t>
            </a:r>
            <a:r>
              <a:rPr lang="es-CL" sz="1200" dirty="0">
                <a:solidFill>
                  <a:schemeClr val="bg1"/>
                </a:solidFill>
              </a:rPr>
              <a:t>, como el de libertad de culto, de asamblea y la capacidad para participar en asuntos </a:t>
            </a:r>
            <a:r>
              <a:rPr lang="es-CL" sz="1200" dirty="0" smtClean="0">
                <a:solidFill>
                  <a:schemeClr val="bg1"/>
                </a:solidFill>
              </a:rPr>
              <a:t>públicos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La libertad de expresión crea condiciones para la </a:t>
            </a:r>
            <a:r>
              <a:rPr lang="es-CL" sz="1200" b="1" dirty="0">
                <a:solidFill>
                  <a:schemeClr val="bg1"/>
                </a:solidFill>
              </a:rPr>
              <a:t>existencia de una sociedad democrática y plural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94163" y="843558"/>
            <a:ext cx="360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</a:rPr>
              <a:t>Libertad de expresión</a:t>
            </a:r>
            <a:endParaRPr lang="es-C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1006350"/>
            <a:ext cx="65527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schemeClr val="accent1">
                    <a:lumMod val="50000"/>
                  </a:schemeClr>
                </a:solidFill>
              </a:rPr>
              <a:t>El periodismo sigue siendo…</a:t>
            </a: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29099" y="1812273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Una </a:t>
            </a:r>
            <a:r>
              <a:rPr lang="es-CL" sz="2400" dirty="0">
                <a:solidFill>
                  <a:schemeClr val="bg1"/>
                </a:solidFill>
              </a:rPr>
              <a:t>profesión peligrosa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355976" y="2643758"/>
            <a:ext cx="4114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</a:rPr>
              <a:t>Reporteros </a:t>
            </a:r>
            <a:r>
              <a:rPr lang="es-CL" sz="1400" dirty="0">
                <a:solidFill>
                  <a:schemeClr val="bg1"/>
                </a:solidFill>
              </a:rPr>
              <a:t>sin Fronteras (RSF) publica su Balance anual de agresiones contra periodistas en el mundo. En 2019, 49 periodistas fueron asesinados, 389 se encuentran detenidos y 57 están secuestrados</a:t>
            </a:r>
            <a:r>
              <a:rPr lang="es-CL" sz="14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3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>
            <a:extLst>
              <a:ext uri="{FF2B5EF4-FFF2-40B4-BE49-F238E27FC236}">
                <a16:creationId xmlns:a16="http://schemas.microsoft.com/office/drawing/2014/main" xmlns="" id="{85466362-2756-9741-8C0C-026417C1D137}"/>
              </a:ext>
            </a:extLst>
          </p:cNvPr>
          <p:cNvSpPr txBox="1"/>
          <p:nvPr/>
        </p:nvSpPr>
        <p:spPr>
          <a:xfrm>
            <a:off x="467544" y="699542"/>
            <a:ext cx="7657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>
                <a:solidFill>
                  <a:srgbClr val="0070C0"/>
                </a:solidFill>
                <a:latin typeface="+mj-lt"/>
                <a:ea typeface="Nunito Bold" charset="0"/>
                <a:cs typeface="Arima Madurai Semi" pitchFamily="2" charset="77"/>
              </a:rPr>
              <a:t>Diversidad y pluralismo informativo</a:t>
            </a:r>
            <a:endParaRPr lang="es-CL" sz="4000" dirty="0">
              <a:solidFill>
                <a:srgbClr val="0070C0"/>
              </a:solidFill>
              <a:latin typeface="+mj-lt"/>
              <a:ea typeface="Nunito Bold" charset="0"/>
              <a:cs typeface="Arima Madurai Semi" pitchFamily="2" charset="77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592DB263-5130-7149-84E4-6ACC76E4A8AF}"/>
              </a:ext>
            </a:extLst>
          </p:cNvPr>
          <p:cNvSpPr txBox="1"/>
          <p:nvPr/>
        </p:nvSpPr>
        <p:spPr>
          <a:xfrm>
            <a:off x="827584" y="1995686"/>
            <a:ext cx="32514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diversidad de opiniones, discursos e informaciones en la esfera pública, proviene del ejercicio de la libertad de expresión y aspira a expresar la diversidad cultural </a:t>
            </a:r>
            <a:r>
              <a:rPr lang="es-C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sociedad. En este contexto, las voces de los migrantes, refugiados y </a:t>
            </a:r>
            <a:r>
              <a:rPr lang="es-C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desplazados deberían ser expresados en el contenido noticioso cubierto por los medios de comunicación.</a:t>
            </a: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B7533A35-5398-2040-A707-D97117D75873}"/>
              </a:ext>
            </a:extLst>
          </p:cNvPr>
          <p:cNvSpPr txBox="1"/>
          <p:nvPr/>
        </p:nvSpPr>
        <p:spPr>
          <a:xfrm>
            <a:off x="899592" y="1563638"/>
            <a:ext cx="2311338" cy="43088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CL" sz="2200" dirty="0" smtClean="0">
                <a:solidFill>
                  <a:schemeClr val="bg1"/>
                </a:solidFill>
                <a:latin typeface="+mj-lt"/>
                <a:ea typeface="Nunito Bold" charset="0"/>
                <a:cs typeface="Arima Madurai Medium" pitchFamily="2" charset="77"/>
              </a:rPr>
              <a:t>Diversidad cultural</a:t>
            </a:r>
            <a:endParaRPr lang="es-CL" sz="2200" dirty="0">
              <a:solidFill>
                <a:schemeClr val="bg1"/>
              </a:solidFill>
              <a:latin typeface="+mj-lt"/>
              <a:ea typeface="Nunito Bold" charset="0"/>
              <a:cs typeface="Arima Madurai Medium" pitchFamily="2" charset="77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xmlns="" id="{592DB263-5130-7149-84E4-6ACC76E4A8AF}"/>
              </a:ext>
            </a:extLst>
          </p:cNvPr>
          <p:cNvSpPr txBox="1"/>
          <p:nvPr/>
        </p:nvSpPr>
        <p:spPr>
          <a:xfrm>
            <a:off x="4716016" y="1995686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Pluralismo en los medios significa no solo expresar correctamente de la realidad diversa, sino también abrir la esfera pública a las voces de las personas en situación de movilidad (desde, para y entre personas en movilidad</a:t>
            </a:r>
            <a:r>
              <a:rPr lang="es-C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Participar activamente en la pluralidad de opiniones e informaciones.</a:t>
            </a: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xmlns="" id="{B7533A35-5398-2040-A707-D97117D75873}"/>
              </a:ext>
            </a:extLst>
          </p:cNvPr>
          <p:cNvSpPr txBox="1"/>
          <p:nvPr/>
        </p:nvSpPr>
        <p:spPr>
          <a:xfrm>
            <a:off x="4788024" y="1564799"/>
            <a:ext cx="2774157" cy="43088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CL" sz="2200" dirty="0" smtClean="0">
                <a:solidFill>
                  <a:schemeClr val="bg1"/>
                </a:solidFill>
                <a:latin typeface="+mj-lt"/>
                <a:ea typeface="Nunito Bold" charset="0"/>
                <a:cs typeface="Arima Madurai Medium" pitchFamily="2" charset="77"/>
              </a:rPr>
              <a:t>Pluralismo informativo</a:t>
            </a:r>
            <a:endParaRPr lang="es-CL" sz="2200" dirty="0">
              <a:solidFill>
                <a:schemeClr val="bg1"/>
              </a:solidFill>
              <a:latin typeface="+mj-lt"/>
              <a:ea typeface="Nunito Bold" charset="0"/>
              <a:cs typeface="Arima Madurai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956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5" y="660633"/>
            <a:ext cx="6624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0070C0"/>
                </a:solidFill>
              </a:rPr>
              <a:t>Los límites de la libertad de expresión y la diversidad de opiniones</a:t>
            </a:r>
            <a:endParaRPr lang="es-CL" sz="2400" b="1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3" y="1419622"/>
            <a:ext cx="7200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Declaración Conjunta del Relator Especial para la Libertad de Expresión de la </a:t>
            </a:r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Comisión Interamericana de Derechos Humanos de la Organización de los Estados Americanos</a:t>
            </a:r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el Relator Especial de las </a:t>
            </a:r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Naciones Unidas sobre la Libertad de Opinión y Expresión</a:t>
            </a:r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y el Representante sobre la </a:t>
            </a:r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Libertad de los Medios de la Organización para la Seguridad y la Cooperación en Europa (OSCE</a:t>
            </a:r>
            <a:r>
              <a:rPr lang="es-C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s-C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C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 </a:t>
            </a:r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expresiones que incitan al “</a:t>
            </a:r>
            <a:r>
              <a:rPr lang="es-CL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racismo, la discriminación, la xenofobia y la intolerancia</a:t>
            </a:r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son </a:t>
            </a:r>
            <a:r>
              <a:rPr lang="es-C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dañinas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Tanto </a:t>
            </a:r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Pacto Internacional de Derechos Civiles y Políticos como la Convención Americana </a:t>
            </a:r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contemplan </a:t>
            </a:r>
            <a:r>
              <a:rPr lang="es-C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restricciones </a:t>
            </a:r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establecen </a:t>
            </a:r>
            <a:r>
              <a:rPr lang="es-C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límites, primero</a:t>
            </a:r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C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 la </a:t>
            </a:r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apología al odio nacional, racial o religioso, y </a:t>
            </a:r>
            <a:r>
              <a:rPr lang="es-C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segundo, </a:t>
            </a:r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respeto a los derechos o a la reputación de los demás</a:t>
            </a:r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la protección de la seguridad nacional, el orden público o la salud o la moral </a:t>
            </a:r>
            <a:r>
              <a:rPr lang="es-C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públicas</a:t>
            </a: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5" y="699542"/>
            <a:ext cx="6624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0070C0"/>
                </a:solidFill>
              </a:rPr>
              <a:t>Los límites de la libertad de expresión y la diversidad de opiniones</a:t>
            </a:r>
            <a:endParaRPr lang="es-CL" sz="2400" b="1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1635646"/>
            <a:ext cx="756083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Como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 de lo anterior, 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cualquier defensa del odio nacional, racial o religioso que constituyera una instigación a la discriminación, hostilidad o violencia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 explícitamente prohibida cuando la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Declaración Universal de Derechos Humanos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 traducida a leyes internacionales vinculantes en tratados posteriores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s-C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libertad de expresión no es ilimitada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Una metáfora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fuego” en un teatro lleno de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personas.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Otras formas de expresión que no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amparan en esta garantía incluyen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pornografía infantil, el perjurio, los chantajes y las incitaciones a la violencia.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1266</Words>
  <Application>Microsoft Macintosh PowerPoint</Application>
  <PresentationFormat>Presentación en pantalla (16:9)</PresentationFormat>
  <Paragraphs>84</Paragraphs>
  <Slides>17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Arima Madurai Medium</vt:lpstr>
      <vt:lpstr>Arima Madurai Semi</vt:lpstr>
      <vt:lpstr>Calibri</vt:lpstr>
      <vt:lpstr>Nunito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Vincent Paz</dc:creator>
  <cp:lastModifiedBy>Usuario de Microsoft Office</cp:lastModifiedBy>
  <cp:revision>53</cp:revision>
  <dcterms:created xsi:type="dcterms:W3CDTF">2020-06-04T23:33:58Z</dcterms:created>
  <dcterms:modified xsi:type="dcterms:W3CDTF">2020-07-10T17:41:44Z</dcterms:modified>
</cp:coreProperties>
</file>