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62" r:id="rId6"/>
    <p:sldId id="278" r:id="rId7"/>
    <p:sldId id="279" r:id="rId8"/>
    <p:sldId id="281" r:id="rId9"/>
    <p:sldId id="258" r:id="rId10"/>
    <p:sldId id="282" r:id="rId11"/>
    <p:sldId id="264" r:id="rId12"/>
    <p:sldId id="277" r:id="rId13"/>
    <p:sldId id="283" r:id="rId14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6951" autoAdjust="0"/>
  </p:normalViewPr>
  <p:slideViewPr>
    <p:cSldViewPr>
      <p:cViewPr>
        <p:scale>
          <a:sx n="118" d="100"/>
          <a:sy n="118" d="100"/>
        </p:scale>
        <p:origin x="1920" y="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525AB-0C31-4C8F-9287-B0DD1122B7D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158CED1F-29C8-4C0C-984C-4F3A22D5F4CB}">
      <dgm:prSet phldrT="[Texto]" custT="1"/>
      <dgm:spPr/>
      <dgm:t>
        <a:bodyPr/>
        <a:lstStyle/>
        <a:p>
          <a:pPr algn="l"/>
          <a:r>
            <a:rPr lang="es-MX" sz="1400" b="1" dirty="0" smtClean="0">
              <a:solidFill>
                <a:schemeClr val="bg2">
                  <a:lumMod val="25000"/>
                </a:schemeClr>
              </a:solidFill>
            </a:rPr>
            <a:t>La comunicación es un proceso simbólico </a:t>
          </a:r>
          <a:r>
            <a:rPr lang="es-MX" sz="1400" dirty="0" smtClean="0">
              <a:solidFill>
                <a:schemeClr val="bg2">
                  <a:lumMod val="25000"/>
                </a:schemeClr>
              </a:solidFill>
            </a:rPr>
            <a:t>por medio del cual la realidad es producida, mantenida, reparada y transformada.</a:t>
          </a:r>
          <a:endParaRPr lang="es-MX" sz="1400" dirty="0">
            <a:solidFill>
              <a:schemeClr val="bg2">
                <a:lumMod val="25000"/>
              </a:schemeClr>
            </a:solidFill>
          </a:endParaRPr>
        </a:p>
      </dgm:t>
    </dgm:pt>
    <dgm:pt modelId="{E9E34AD6-571C-4728-AACE-C5E6C6D2328C}" type="parTrans" cxnId="{7D649F58-920C-450F-9B85-0F11C6B4FD60}">
      <dgm:prSet/>
      <dgm:spPr/>
      <dgm:t>
        <a:bodyPr/>
        <a:lstStyle/>
        <a:p>
          <a:endParaRPr lang="es-MX"/>
        </a:p>
      </dgm:t>
    </dgm:pt>
    <dgm:pt modelId="{13DCA557-9BDC-4928-B5DA-C3C833C6D0EC}" type="sibTrans" cxnId="{7D649F58-920C-450F-9B85-0F11C6B4FD60}">
      <dgm:prSet/>
      <dgm:spPr/>
      <dgm:t>
        <a:bodyPr/>
        <a:lstStyle/>
        <a:p>
          <a:endParaRPr lang="es-MX"/>
        </a:p>
      </dgm:t>
    </dgm:pt>
    <dgm:pt modelId="{AB879F98-8CD9-4F84-8ECD-8A769742EC86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bg2">
                  <a:lumMod val="50000"/>
                </a:schemeClr>
              </a:solidFill>
            </a:rPr>
            <a:t>Lo cual nos permite</a:t>
          </a:r>
          <a:r>
            <a:rPr lang="es-MX" sz="1100" b="0" dirty="0" smtClean="0">
              <a:solidFill>
                <a:schemeClr val="bg2">
                  <a:lumMod val="50000"/>
                </a:schemeClr>
              </a:solidFill>
            </a:rPr>
            <a:t> ser un canal mediador entre el ejercicio de poder que por un lado: perpetúa los ordenes sociales de segregación establecidos o, por otro lado,  busca el avance  hacia unas miradas transformadoras. </a:t>
          </a:r>
          <a:endParaRPr lang="es-MX" sz="1100" dirty="0">
            <a:solidFill>
              <a:schemeClr val="bg2">
                <a:lumMod val="50000"/>
              </a:schemeClr>
            </a:solidFill>
          </a:endParaRPr>
        </a:p>
      </dgm:t>
    </dgm:pt>
    <dgm:pt modelId="{75129126-FB49-4725-AA4B-087691DF2C4F}" type="parTrans" cxnId="{93929A77-D2AB-47E0-A056-5A834AE27DE7}">
      <dgm:prSet/>
      <dgm:spPr/>
      <dgm:t>
        <a:bodyPr/>
        <a:lstStyle/>
        <a:p>
          <a:endParaRPr lang="es-MX"/>
        </a:p>
      </dgm:t>
    </dgm:pt>
    <dgm:pt modelId="{7F784241-3294-4FCF-9FC1-2437DF3C09AE}" type="sibTrans" cxnId="{93929A77-D2AB-47E0-A056-5A834AE27DE7}">
      <dgm:prSet/>
      <dgm:spPr/>
      <dgm:t>
        <a:bodyPr/>
        <a:lstStyle/>
        <a:p>
          <a:endParaRPr lang="es-MX"/>
        </a:p>
      </dgm:t>
    </dgm:pt>
    <dgm:pt modelId="{AD67ECF7-C20E-4E26-AD4C-0027D32EDF01}" type="pres">
      <dgm:prSet presAssocID="{F0B525AB-0C31-4C8F-9287-B0DD1122B7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352429D-A627-41FF-8165-BE044A3F3FB8}" type="pres">
      <dgm:prSet presAssocID="{F0B525AB-0C31-4C8F-9287-B0DD1122B7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8E8A43-A0FA-4199-AB37-ED4B9462586A}" type="pres">
      <dgm:prSet presAssocID="{F0B525AB-0C31-4C8F-9287-B0DD1122B7D6}" presName="LeftNode" presStyleLbl="bgImgPlace1" presStyleIdx="0" presStyleCnt="2" custLinFactNeighborX="-18752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399E9FFD-6326-46D3-9FE7-25C95B5435EF}" type="pres">
      <dgm:prSet presAssocID="{F0B525AB-0C31-4C8F-9287-B0DD1122B7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C57805-926F-45B1-9921-9112D822EF4C}" type="pres">
      <dgm:prSet presAssocID="{F0B525AB-0C31-4C8F-9287-B0DD1122B7D6}" presName="RightNode" presStyleLbl="bgImgPlace1" presStyleIdx="1" presStyleCnt="2" custLinFactNeighborX="-1875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9F842432-EA1B-44FB-B8E7-39758652A7D7}" type="pres">
      <dgm:prSet presAssocID="{F0B525AB-0C31-4C8F-9287-B0DD1122B7D6}" presName="TopArrow" presStyleLbl="node1" presStyleIdx="0" presStyleCnt="2" custLinFactNeighborX="-16067"/>
      <dgm:spPr/>
    </dgm:pt>
    <dgm:pt modelId="{59A1F759-74BC-4C4B-986B-1CC03774B5CB}" type="pres">
      <dgm:prSet presAssocID="{F0B525AB-0C31-4C8F-9287-B0DD1122B7D6}" presName="BottomArrow" presStyleLbl="node1" presStyleIdx="1" presStyleCnt="2" custLinFactNeighborX="-16067"/>
      <dgm:spPr/>
    </dgm:pt>
  </dgm:ptLst>
  <dgm:cxnLst>
    <dgm:cxn modelId="{7D649F58-920C-450F-9B85-0F11C6B4FD60}" srcId="{F0B525AB-0C31-4C8F-9287-B0DD1122B7D6}" destId="{158CED1F-29C8-4C0C-984C-4F3A22D5F4CB}" srcOrd="0" destOrd="0" parTransId="{E9E34AD6-571C-4728-AACE-C5E6C6D2328C}" sibTransId="{13DCA557-9BDC-4928-B5DA-C3C833C6D0EC}"/>
    <dgm:cxn modelId="{E67B3633-3B07-43E3-A8C9-92D3DB94ECA2}" type="presOf" srcId="{AB879F98-8CD9-4F84-8ECD-8A769742EC86}" destId="{399E9FFD-6326-46D3-9FE7-25C95B5435EF}" srcOrd="0" destOrd="0" presId="urn:microsoft.com/office/officeart/2009/layout/ReverseList"/>
    <dgm:cxn modelId="{C607FD82-ED75-4CD2-95EC-8ECD288D661B}" type="presOf" srcId="{F0B525AB-0C31-4C8F-9287-B0DD1122B7D6}" destId="{AD67ECF7-C20E-4E26-AD4C-0027D32EDF01}" srcOrd="0" destOrd="0" presId="urn:microsoft.com/office/officeart/2009/layout/ReverseList"/>
    <dgm:cxn modelId="{FB18ADC1-B086-4796-ACD2-F432763085DC}" type="presOf" srcId="{158CED1F-29C8-4C0C-984C-4F3A22D5F4CB}" destId="{F352429D-A627-41FF-8165-BE044A3F3FB8}" srcOrd="0" destOrd="0" presId="urn:microsoft.com/office/officeart/2009/layout/ReverseList"/>
    <dgm:cxn modelId="{90778F81-A2A7-40D9-B74B-8036BD98A835}" type="presOf" srcId="{158CED1F-29C8-4C0C-984C-4F3A22D5F4CB}" destId="{B38E8A43-A0FA-4199-AB37-ED4B9462586A}" srcOrd="1" destOrd="0" presId="urn:microsoft.com/office/officeart/2009/layout/ReverseList"/>
    <dgm:cxn modelId="{93929A77-D2AB-47E0-A056-5A834AE27DE7}" srcId="{F0B525AB-0C31-4C8F-9287-B0DD1122B7D6}" destId="{AB879F98-8CD9-4F84-8ECD-8A769742EC86}" srcOrd="1" destOrd="0" parTransId="{75129126-FB49-4725-AA4B-087691DF2C4F}" sibTransId="{7F784241-3294-4FCF-9FC1-2437DF3C09AE}"/>
    <dgm:cxn modelId="{198CBDD9-3B58-4813-9571-C985C2FE9BF0}" type="presOf" srcId="{AB879F98-8CD9-4F84-8ECD-8A769742EC86}" destId="{E3C57805-926F-45B1-9921-9112D822EF4C}" srcOrd="1" destOrd="0" presId="urn:microsoft.com/office/officeart/2009/layout/ReverseList"/>
    <dgm:cxn modelId="{15756A29-7833-48A1-9ECB-EFB3662CD9F3}" type="presParOf" srcId="{AD67ECF7-C20E-4E26-AD4C-0027D32EDF01}" destId="{F352429D-A627-41FF-8165-BE044A3F3FB8}" srcOrd="0" destOrd="0" presId="urn:microsoft.com/office/officeart/2009/layout/ReverseList"/>
    <dgm:cxn modelId="{49C5373F-C89F-4350-92C2-689C1A454B9F}" type="presParOf" srcId="{AD67ECF7-C20E-4E26-AD4C-0027D32EDF01}" destId="{B38E8A43-A0FA-4199-AB37-ED4B9462586A}" srcOrd="1" destOrd="0" presId="urn:microsoft.com/office/officeart/2009/layout/ReverseList"/>
    <dgm:cxn modelId="{4EF3730A-15BB-4FB1-8F07-C0AF3DFBB615}" type="presParOf" srcId="{AD67ECF7-C20E-4E26-AD4C-0027D32EDF01}" destId="{399E9FFD-6326-46D3-9FE7-25C95B5435EF}" srcOrd="2" destOrd="0" presId="urn:microsoft.com/office/officeart/2009/layout/ReverseList"/>
    <dgm:cxn modelId="{3457F6D1-1D7E-4ACB-A9A4-FBFD6D0DFF5C}" type="presParOf" srcId="{AD67ECF7-C20E-4E26-AD4C-0027D32EDF01}" destId="{E3C57805-926F-45B1-9921-9112D822EF4C}" srcOrd="3" destOrd="0" presId="urn:microsoft.com/office/officeart/2009/layout/ReverseList"/>
    <dgm:cxn modelId="{019C8BF6-47B3-448E-813C-3B590CA4BD4D}" type="presParOf" srcId="{AD67ECF7-C20E-4E26-AD4C-0027D32EDF01}" destId="{9F842432-EA1B-44FB-B8E7-39758652A7D7}" srcOrd="4" destOrd="0" presId="urn:microsoft.com/office/officeart/2009/layout/ReverseList"/>
    <dgm:cxn modelId="{29D727E3-34CB-470A-AB9B-A93B66559B2B}" type="presParOf" srcId="{AD67ECF7-C20E-4E26-AD4C-0027D32EDF01}" destId="{59A1F759-74BC-4C4B-986B-1CC03774B5C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D2F85-E42A-4D7E-81C7-B4FCE51D3621}" type="doc">
      <dgm:prSet loTypeId="urn:microsoft.com/office/officeart/2005/8/layout/default#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705D8137-3F74-4F84-AC26-0C3B34E0EAD6}">
      <dgm:prSet phldrT="[Texto]"/>
      <dgm:spPr/>
      <dgm:t>
        <a:bodyPr/>
        <a:lstStyle/>
        <a:p>
          <a:r>
            <a:rPr lang="es-MX" dirty="0" smtClean="0">
              <a:solidFill>
                <a:schemeClr val="bg2">
                  <a:lumMod val="50000"/>
                </a:schemeClr>
              </a:solidFill>
            </a:rPr>
            <a:t>Tomar distancia respecto a la información como valor comercial y </a:t>
          </a:r>
          <a:r>
            <a:rPr lang="es-MX" b="1" dirty="0" smtClean="0">
              <a:solidFill>
                <a:schemeClr val="bg2">
                  <a:lumMod val="50000"/>
                </a:schemeClr>
              </a:solidFill>
            </a:rPr>
            <a:t>enriquecer las habilidades de diálogo</a:t>
          </a:r>
          <a:r>
            <a:rPr lang="es-MX" dirty="0" smtClean="0">
              <a:solidFill>
                <a:schemeClr val="bg2">
                  <a:lumMod val="50000"/>
                </a:schemeClr>
              </a:solidFill>
            </a:rPr>
            <a:t> en la gestión de la información </a:t>
          </a:r>
          <a:endParaRPr lang="es-MX" dirty="0">
            <a:solidFill>
              <a:schemeClr val="bg2">
                <a:lumMod val="50000"/>
              </a:schemeClr>
            </a:solidFill>
          </a:endParaRPr>
        </a:p>
      </dgm:t>
    </dgm:pt>
    <dgm:pt modelId="{F43B0BF4-5ABD-4F3F-900C-CED32B2826CA}" type="parTrans" cxnId="{DEE86C8C-62A7-4A1D-A8E2-9D3C1E663FFA}">
      <dgm:prSet/>
      <dgm:spPr/>
      <dgm:t>
        <a:bodyPr/>
        <a:lstStyle/>
        <a:p>
          <a:endParaRPr lang="es-MX"/>
        </a:p>
      </dgm:t>
    </dgm:pt>
    <dgm:pt modelId="{1AB79073-D42F-4C1A-996B-EA1D2C1D6186}" type="sibTrans" cxnId="{DEE86C8C-62A7-4A1D-A8E2-9D3C1E663FFA}">
      <dgm:prSet/>
      <dgm:spPr/>
      <dgm:t>
        <a:bodyPr/>
        <a:lstStyle/>
        <a:p>
          <a:endParaRPr lang="es-MX"/>
        </a:p>
      </dgm:t>
    </dgm:pt>
    <dgm:pt modelId="{4E74E098-38A8-4BDC-8FCF-21CFEB2940F0}">
      <dgm:prSet phldrT="[Texto]"/>
      <dgm:spPr/>
      <dgm:t>
        <a:bodyPr/>
        <a:lstStyle/>
        <a:p>
          <a:r>
            <a:rPr lang="es-MX" b="1" dirty="0" smtClean="0">
              <a:solidFill>
                <a:srgbClr val="797979"/>
              </a:solidFill>
            </a:rPr>
            <a:t>Eliminar  los ruidos culturales </a:t>
          </a:r>
          <a:r>
            <a:rPr lang="es-MX" dirty="0" smtClean="0">
              <a:solidFill>
                <a:srgbClr val="797979"/>
              </a:solidFill>
            </a:rPr>
            <a:t>de selección, estereotipos y prejuicios, nominación, asociación a temáticas específicas, distinciones específicas «</a:t>
          </a:r>
          <a:r>
            <a:rPr lang="es-MX" dirty="0" err="1" smtClean="0">
              <a:solidFill>
                <a:srgbClr val="797979"/>
              </a:solidFill>
            </a:rPr>
            <a:t>ell</a:t>
          </a:r>
          <a:r>
            <a:rPr lang="es-MX" dirty="0" smtClean="0">
              <a:solidFill>
                <a:srgbClr val="797979"/>
              </a:solidFill>
            </a:rPr>
            <a:t>-s» «</a:t>
          </a:r>
          <a:r>
            <a:rPr lang="es-MX" dirty="0" err="1" smtClean="0">
              <a:solidFill>
                <a:srgbClr val="797979"/>
              </a:solidFill>
            </a:rPr>
            <a:t>nosotr</a:t>
          </a:r>
          <a:r>
            <a:rPr lang="es-MX" dirty="0" smtClean="0">
              <a:solidFill>
                <a:srgbClr val="797979"/>
              </a:solidFill>
            </a:rPr>
            <a:t>-s»</a:t>
          </a:r>
          <a:endParaRPr lang="es-MX" dirty="0">
            <a:solidFill>
              <a:srgbClr val="797979"/>
            </a:solidFill>
          </a:endParaRPr>
        </a:p>
      </dgm:t>
    </dgm:pt>
    <dgm:pt modelId="{A903188E-6A6A-45CD-8D40-E62720E0399F}" type="parTrans" cxnId="{31D05FD7-480B-4502-96F2-88EEDF101677}">
      <dgm:prSet/>
      <dgm:spPr/>
      <dgm:t>
        <a:bodyPr/>
        <a:lstStyle/>
        <a:p>
          <a:endParaRPr lang="es-MX"/>
        </a:p>
      </dgm:t>
    </dgm:pt>
    <dgm:pt modelId="{92B7C6DC-7832-4F37-BCCF-9D954A452D78}" type="sibTrans" cxnId="{31D05FD7-480B-4502-96F2-88EEDF101677}">
      <dgm:prSet/>
      <dgm:spPr/>
      <dgm:t>
        <a:bodyPr/>
        <a:lstStyle/>
        <a:p>
          <a:endParaRPr lang="es-MX"/>
        </a:p>
      </dgm:t>
    </dgm:pt>
    <dgm:pt modelId="{2B7A8949-0ADC-406E-855F-2449D9BA441E}">
      <dgm:prSet phldrT="[Texto]"/>
      <dgm:spPr/>
      <dgm:t>
        <a:bodyPr/>
        <a:lstStyle/>
        <a:p>
          <a:r>
            <a:rPr lang="es-MX" b="0" dirty="0" smtClean="0">
              <a:solidFill>
                <a:srgbClr val="797979"/>
              </a:solidFill>
            </a:rPr>
            <a:t>Crear códigos deontológicos con</a:t>
          </a:r>
          <a:r>
            <a:rPr lang="es-MX" b="1" dirty="0" smtClean="0">
              <a:solidFill>
                <a:srgbClr val="797979"/>
              </a:solidFill>
            </a:rPr>
            <a:t> perspectiva intercultural y de género</a:t>
          </a:r>
          <a:endParaRPr lang="es-MX" dirty="0">
            <a:solidFill>
              <a:srgbClr val="797979"/>
            </a:solidFill>
          </a:endParaRPr>
        </a:p>
      </dgm:t>
    </dgm:pt>
    <dgm:pt modelId="{16C50C6E-37C3-45ED-9CAC-83D62F12A7EA}" type="parTrans" cxnId="{E09C91EA-AB65-474F-9FAD-397BF2BC59D2}">
      <dgm:prSet/>
      <dgm:spPr/>
      <dgm:t>
        <a:bodyPr/>
        <a:lstStyle/>
        <a:p>
          <a:endParaRPr lang="es-MX"/>
        </a:p>
      </dgm:t>
    </dgm:pt>
    <dgm:pt modelId="{A149E794-2B36-448A-A76F-D72A605E9FDD}" type="sibTrans" cxnId="{E09C91EA-AB65-474F-9FAD-397BF2BC59D2}">
      <dgm:prSet/>
      <dgm:spPr/>
      <dgm:t>
        <a:bodyPr/>
        <a:lstStyle/>
        <a:p>
          <a:endParaRPr lang="es-MX"/>
        </a:p>
      </dgm:t>
    </dgm:pt>
    <dgm:pt modelId="{9B7F9798-96C2-42C1-8060-43A7237E443E}">
      <dgm:prSet phldrT="[Texto]"/>
      <dgm:spPr/>
      <dgm:t>
        <a:bodyPr/>
        <a:lstStyle/>
        <a:p>
          <a:r>
            <a:rPr lang="es-MX" b="1" dirty="0" smtClean="0">
              <a:solidFill>
                <a:srgbClr val="797979"/>
              </a:solidFill>
            </a:rPr>
            <a:t>Fomentar campañas para la transformación social </a:t>
          </a:r>
          <a:r>
            <a:rPr lang="es-MX" dirty="0" smtClean="0">
              <a:solidFill>
                <a:srgbClr val="797979"/>
              </a:solidFill>
            </a:rPr>
            <a:t>como material de contenido en la prensa digital </a:t>
          </a:r>
          <a:endParaRPr lang="es-MX" dirty="0">
            <a:solidFill>
              <a:srgbClr val="797979"/>
            </a:solidFill>
          </a:endParaRPr>
        </a:p>
      </dgm:t>
    </dgm:pt>
    <dgm:pt modelId="{B0BD80F7-4CC0-44C5-85E4-FB03CC2015CE}" type="parTrans" cxnId="{50B9F4BF-7A3F-4C7C-A547-77000306FBBF}">
      <dgm:prSet/>
      <dgm:spPr/>
      <dgm:t>
        <a:bodyPr/>
        <a:lstStyle/>
        <a:p>
          <a:endParaRPr lang="es-MX"/>
        </a:p>
      </dgm:t>
    </dgm:pt>
    <dgm:pt modelId="{A94093E3-52A8-4862-AFC8-2D7E47E21EA9}" type="sibTrans" cxnId="{50B9F4BF-7A3F-4C7C-A547-77000306FBBF}">
      <dgm:prSet/>
      <dgm:spPr/>
      <dgm:t>
        <a:bodyPr/>
        <a:lstStyle/>
        <a:p>
          <a:endParaRPr lang="es-MX"/>
        </a:p>
      </dgm:t>
    </dgm:pt>
    <dgm:pt modelId="{16D9F4D0-A343-4C1D-A234-E6F5C7F71EB2}" type="pres">
      <dgm:prSet presAssocID="{6F4D2F85-E42A-4D7E-81C7-B4FCE51D36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5F6A8B1-E5BE-405A-9F1A-CE3CD1A9F844}" type="pres">
      <dgm:prSet presAssocID="{705D8137-3F74-4F84-AC26-0C3B34E0EAD6}" presName="node" presStyleLbl="node1" presStyleIdx="0" presStyleCnt="4" custLinFactNeighborY="-24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52F6CA-DF05-4875-8FDA-0876321D5FAA}" type="pres">
      <dgm:prSet presAssocID="{1AB79073-D42F-4C1A-996B-EA1D2C1D6186}" presName="sibTrans" presStyleCnt="0"/>
      <dgm:spPr/>
    </dgm:pt>
    <dgm:pt modelId="{DE6ADC2B-FF42-4EC2-BB60-4BF0FC57D6C6}" type="pres">
      <dgm:prSet presAssocID="{4E74E098-38A8-4BDC-8FCF-21CFEB2940F0}" presName="node" presStyleLbl="node1" presStyleIdx="1" presStyleCnt="4" custLinFactNeighborY="-96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03CF83-EE0D-4193-A731-818C17D78A2B}" type="pres">
      <dgm:prSet presAssocID="{92B7C6DC-7832-4F37-BCCF-9D954A452D78}" presName="sibTrans" presStyleCnt="0"/>
      <dgm:spPr/>
    </dgm:pt>
    <dgm:pt modelId="{550630C4-B892-4E01-8A0A-8222BEDD4814}" type="pres">
      <dgm:prSet presAssocID="{2B7A8949-0ADC-406E-855F-2449D9BA441E}" presName="node" presStyleLbl="node1" presStyleIdx="2" presStyleCnt="4" custLinFactNeighborY="-248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D8F410-94C0-45A0-B83B-02665247E445}" type="pres">
      <dgm:prSet presAssocID="{A149E794-2B36-448A-A76F-D72A605E9FDD}" presName="sibTrans" presStyleCnt="0"/>
      <dgm:spPr/>
    </dgm:pt>
    <dgm:pt modelId="{7E298258-D90D-4454-9A2A-CE7B2EE6AF91}" type="pres">
      <dgm:prSet presAssocID="{9B7F9798-96C2-42C1-8060-43A7237E443E}" presName="node" presStyleLbl="node1" presStyleIdx="3" presStyleCnt="4" custLinFactNeighborY="-243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09C91EA-AB65-474F-9FAD-397BF2BC59D2}" srcId="{6F4D2F85-E42A-4D7E-81C7-B4FCE51D3621}" destId="{2B7A8949-0ADC-406E-855F-2449D9BA441E}" srcOrd="2" destOrd="0" parTransId="{16C50C6E-37C3-45ED-9CAC-83D62F12A7EA}" sibTransId="{A149E794-2B36-448A-A76F-D72A605E9FDD}"/>
    <dgm:cxn modelId="{31D05FD7-480B-4502-96F2-88EEDF101677}" srcId="{6F4D2F85-E42A-4D7E-81C7-B4FCE51D3621}" destId="{4E74E098-38A8-4BDC-8FCF-21CFEB2940F0}" srcOrd="1" destOrd="0" parTransId="{A903188E-6A6A-45CD-8D40-E62720E0399F}" sibTransId="{92B7C6DC-7832-4F37-BCCF-9D954A452D78}"/>
    <dgm:cxn modelId="{50B9F4BF-7A3F-4C7C-A547-77000306FBBF}" srcId="{6F4D2F85-E42A-4D7E-81C7-B4FCE51D3621}" destId="{9B7F9798-96C2-42C1-8060-43A7237E443E}" srcOrd="3" destOrd="0" parTransId="{B0BD80F7-4CC0-44C5-85E4-FB03CC2015CE}" sibTransId="{A94093E3-52A8-4862-AFC8-2D7E47E21EA9}"/>
    <dgm:cxn modelId="{CA278C2B-EDD3-4DBC-8766-C72263194E2E}" type="presOf" srcId="{4E74E098-38A8-4BDC-8FCF-21CFEB2940F0}" destId="{DE6ADC2B-FF42-4EC2-BB60-4BF0FC57D6C6}" srcOrd="0" destOrd="0" presId="urn:microsoft.com/office/officeart/2005/8/layout/default#4"/>
    <dgm:cxn modelId="{DEE86C8C-62A7-4A1D-A8E2-9D3C1E663FFA}" srcId="{6F4D2F85-E42A-4D7E-81C7-B4FCE51D3621}" destId="{705D8137-3F74-4F84-AC26-0C3B34E0EAD6}" srcOrd="0" destOrd="0" parTransId="{F43B0BF4-5ABD-4F3F-900C-CED32B2826CA}" sibTransId="{1AB79073-D42F-4C1A-996B-EA1D2C1D6186}"/>
    <dgm:cxn modelId="{F5B7EEA6-C12D-4B9F-9493-BA2D4BA79333}" type="presOf" srcId="{2B7A8949-0ADC-406E-855F-2449D9BA441E}" destId="{550630C4-B892-4E01-8A0A-8222BEDD4814}" srcOrd="0" destOrd="0" presId="urn:microsoft.com/office/officeart/2005/8/layout/default#4"/>
    <dgm:cxn modelId="{35414F9F-6CE7-4FC2-9CD2-ED68033CC2BB}" type="presOf" srcId="{9B7F9798-96C2-42C1-8060-43A7237E443E}" destId="{7E298258-D90D-4454-9A2A-CE7B2EE6AF91}" srcOrd="0" destOrd="0" presId="urn:microsoft.com/office/officeart/2005/8/layout/default#4"/>
    <dgm:cxn modelId="{29D25A3B-3E0F-4EC6-8457-39FDB860EA9A}" type="presOf" srcId="{6F4D2F85-E42A-4D7E-81C7-B4FCE51D3621}" destId="{16D9F4D0-A343-4C1D-A234-E6F5C7F71EB2}" srcOrd="0" destOrd="0" presId="urn:microsoft.com/office/officeart/2005/8/layout/default#4"/>
    <dgm:cxn modelId="{1B3761BE-02F6-4B3F-A40E-077E5A10491C}" type="presOf" srcId="{705D8137-3F74-4F84-AC26-0C3B34E0EAD6}" destId="{B5F6A8B1-E5BE-405A-9F1A-CE3CD1A9F844}" srcOrd="0" destOrd="0" presId="urn:microsoft.com/office/officeart/2005/8/layout/default#4"/>
    <dgm:cxn modelId="{9949523B-2E07-49A7-AF04-E71C9F2C43E1}" type="presParOf" srcId="{16D9F4D0-A343-4C1D-A234-E6F5C7F71EB2}" destId="{B5F6A8B1-E5BE-405A-9F1A-CE3CD1A9F844}" srcOrd="0" destOrd="0" presId="urn:microsoft.com/office/officeart/2005/8/layout/default#4"/>
    <dgm:cxn modelId="{AC5DFAB1-D1F3-4328-A343-2B96828EFCC7}" type="presParOf" srcId="{16D9F4D0-A343-4C1D-A234-E6F5C7F71EB2}" destId="{5852F6CA-DF05-4875-8FDA-0876321D5FAA}" srcOrd="1" destOrd="0" presId="urn:microsoft.com/office/officeart/2005/8/layout/default#4"/>
    <dgm:cxn modelId="{EFACBB2C-6927-43CD-B5C3-DF5BDCFBC729}" type="presParOf" srcId="{16D9F4D0-A343-4C1D-A234-E6F5C7F71EB2}" destId="{DE6ADC2B-FF42-4EC2-BB60-4BF0FC57D6C6}" srcOrd="2" destOrd="0" presId="urn:microsoft.com/office/officeart/2005/8/layout/default#4"/>
    <dgm:cxn modelId="{8E251E19-48A7-470C-859B-F55E20F9E64B}" type="presParOf" srcId="{16D9F4D0-A343-4C1D-A234-E6F5C7F71EB2}" destId="{0103CF83-EE0D-4193-A731-818C17D78A2B}" srcOrd="3" destOrd="0" presId="urn:microsoft.com/office/officeart/2005/8/layout/default#4"/>
    <dgm:cxn modelId="{B2F1D5A0-02B0-4D61-92F1-60492C28EB3C}" type="presParOf" srcId="{16D9F4D0-A343-4C1D-A234-E6F5C7F71EB2}" destId="{550630C4-B892-4E01-8A0A-8222BEDD4814}" srcOrd="4" destOrd="0" presId="urn:microsoft.com/office/officeart/2005/8/layout/default#4"/>
    <dgm:cxn modelId="{79D31F3F-0829-41E8-B345-C7F1E0ED4F98}" type="presParOf" srcId="{16D9F4D0-A343-4C1D-A234-E6F5C7F71EB2}" destId="{2DD8F410-94C0-45A0-B83B-02665247E445}" srcOrd="5" destOrd="0" presId="urn:microsoft.com/office/officeart/2005/8/layout/default#4"/>
    <dgm:cxn modelId="{FEB2DF6B-A039-4ECF-BCB9-D0A8684F2E75}" type="presParOf" srcId="{16D9F4D0-A343-4C1D-A234-E6F5C7F71EB2}" destId="{7E298258-D90D-4454-9A2A-CE7B2EE6AF91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E8A43-A0FA-4199-AB37-ED4B9462586A}">
      <dsp:nvSpPr>
        <dsp:cNvPr id="0" name=""/>
        <dsp:cNvSpPr/>
      </dsp:nvSpPr>
      <dsp:spPr>
        <a:xfrm rot="16200000">
          <a:off x="1071082" y="1071255"/>
          <a:ext cx="2268403" cy="1386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2">
                  <a:lumMod val="25000"/>
                </a:schemeClr>
              </a:solidFill>
            </a:rPr>
            <a:t>La comunicación es un proceso simbólico </a:t>
          </a:r>
          <a:r>
            <a:rPr lang="es-MX" sz="1400" kern="1200" dirty="0" smtClean="0">
              <a:solidFill>
                <a:schemeClr val="bg2">
                  <a:lumMod val="25000"/>
                </a:schemeClr>
              </a:solidFill>
            </a:rPr>
            <a:t>por medio del cual la realidad es producida, mantenida, reparada y transformada.</a:t>
          </a:r>
          <a:endParaRPr lang="es-MX" sz="1400" kern="1200" dirty="0">
            <a:solidFill>
              <a:schemeClr val="bg2">
                <a:lumMod val="25000"/>
              </a:schemeClr>
            </a:solidFill>
          </a:endParaRPr>
        </a:p>
      </dsp:txBody>
      <dsp:txXfrm rot="5400000">
        <a:off x="1579850" y="697854"/>
        <a:ext cx="1318551" cy="2133037"/>
      </dsp:txXfrm>
    </dsp:sp>
    <dsp:sp modelId="{E3C57805-926F-45B1-9921-9112D822EF4C}">
      <dsp:nvSpPr>
        <dsp:cNvPr id="0" name=""/>
        <dsp:cNvSpPr/>
      </dsp:nvSpPr>
      <dsp:spPr>
        <a:xfrm rot="5400000">
          <a:off x="2520263" y="1071255"/>
          <a:ext cx="2268403" cy="1386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50000"/>
            <a:hueOff val="-92479"/>
            <a:satOff val="-1241"/>
            <a:lumOff val="8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9850" rIns="41910" bIns="6985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bg2">
                  <a:lumMod val="50000"/>
                </a:schemeClr>
              </a:solidFill>
            </a:rPr>
            <a:t>Lo cual nos permite</a:t>
          </a:r>
          <a:r>
            <a:rPr lang="es-MX" sz="1100" b="0" kern="1200" dirty="0" smtClean="0">
              <a:solidFill>
                <a:schemeClr val="bg2">
                  <a:lumMod val="50000"/>
                </a:schemeClr>
              </a:solidFill>
            </a:rPr>
            <a:t> ser un canal mediador entre el ejercicio de poder que por un lado: perpetúa los ordenes sociales de segregación establecidos o, por otro lado,  busca el avance  hacia unas miradas transformadoras. </a:t>
          </a:r>
          <a:endParaRPr lang="es-MX" sz="11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961348" y="697854"/>
        <a:ext cx="1318551" cy="2133037"/>
      </dsp:txXfrm>
    </dsp:sp>
    <dsp:sp modelId="{9F842432-EA1B-44FB-B8E7-39758652A7D7}">
      <dsp:nvSpPr>
        <dsp:cNvPr id="0" name=""/>
        <dsp:cNvSpPr/>
      </dsp:nvSpPr>
      <dsp:spPr>
        <a:xfrm>
          <a:off x="2232248" y="0"/>
          <a:ext cx="1449181" cy="144911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1F759-74BC-4C4B-986B-1CC03774B5CB}">
      <dsp:nvSpPr>
        <dsp:cNvPr id="0" name=""/>
        <dsp:cNvSpPr/>
      </dsp:nvSpPr>
      <dsp:spPr>
        <a:xfrm rot="10800000">
          <a:off x="2232248" y="2079281"/>
          <a:ext cx="1449181" cy="144911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6A8B1-E5BE-405A-9F1A-CE3CD1A9F844}">
      <dsp:nvSpPr>
        <dsp:cNvPr id="0" name=""/>
        <dsp:cNvSpPr/>
      </dsp:nvSpPr>
      <dsp:spPr>
        <a:xfrm>
          <a:off x="636" y="0"/>
          <a:ext cx="2482714" cy="14896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bg2">
                  <a:lumMod val="50000"/>
                </a:schemeClr>
              </a:solidFill>
            </a:rPr>
            <a:t>Tomar distancia respecto a la información como valor comercial y </a:t>
          </a:r>
          <a:r>
            <a:rPr lang="es-MX" sz="1500" b="1" kern="1200" dirty="0" smtClean="0">
              <a:solidFill>
                <a:schemeClr val="bg2">
                  <a:lumMod val="50000"/>
                </a:schemeClr>
              </a:solidFill>
            </a:rPr>
            <a:t>enriquecer las habilidades de diálogo</a:t>
          </a:r>
          <a:r>
            <a:rPr lang="es-MX" sz="1500" kern="1200" dirty="0" smtClean="0">
              <a:solidFill>
                <a:schemeClr val="bg2">
                  <a:lumMod val="50000"/>
                </a:schemeClr>
              </a:solidFill>
            </a:rPr>
            <a:t> en la gestión de la información </a:t>
          </a:r>
          <a:endParaRPr lang="es-MX" sz="15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36" y="0"/>
        <a:ext cx="2482714" cy="1489628"/>
      </dsp:txXfrm>
    </dsp:sp>
    <dsp:sp modelId="{DE6ADC2B-FF42-4EC2-BB60-4BF0FC57D6C6}">
      <dsp:nvSpPr>
        <dsp:cNvPr id="0" name=""/>
        <dsp:cNvSpPr/>
      </dsp:nvSpPr>
      <dsp:spPr>
        <a:xfrm>
          <a:off x="2731622" y="0"/>
          <a:ext cx="2482714" cy="14896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rgbClr val="797979"/>
              </a:solidFill>
            </a:rPr>
            <a:t>Eliminar  los ruidos culturales </a:t>
          </a:r>
          <a:r>
            <a:rPr lang="es-MX" sz="1500" kern="1200" dirty="0" smtClean="0">
              <a:solidFill>
                <a:srgbClr val="797979"/>
              </a:solidFill>
            </a:rPr>
            <a:t>de selección, estereotipos y prejuicios, nominación, asociación a temáticas específicas, distinciones específicas «</a:t>
          </a:r>
          <a:r>
            <a:rPr lang="es-MX" sz="1500" kern="1200" dirty="0" err="1" smtClean="0">
              <a:solidFill>
                <a:srgbClr val="797979"/>
              </a:solidFill>
            </a:rPr>
            <a:t>ell</a:t>
          </a:r>
          <a:r>
            <a:rPr lang="es-MX" sz="1500" kern="1200" dirty="0" smtClean="0">
              <a:solidFill>
                <a:srgbClr val="797979"/>
              </a:solidFill>
            </a:rPr>
            <a:t>-s» «</a:t>
          </a:r>
          <a:r>
            <a:rPr lang="es-MX" sz="1500" kern="1200" dirty="0" err="1" smtClean="0">
              <a:solidFill>
                <a:srgbClr val="797979"/>
              </a:solidFill>
            </a:rPr>
            <a:t>nosotr</a:t>
          </a:r>
          <a:r>
            <a:rPr lang="es-MX" sz="1500" kern="1200" dirty="0" smtClean="0">
              <a:solidFill>
                <a:srgbClr val="797979"/>
              </a:solidFill>
            </a:rPr>
            <a:t>-s»</a:t>
          </a:r>
          <a:endParaRPr lang="es-MX" sz="1500" kern="1200" dirty="0">
            <a:solidFill>
              <a:srgbClr val="797979"/>
            </a:solidFill>
          </a:endParaRPr>
        </a:p>
      </dsp:txBody>
      <dsp:txXfrm>
        <a:off x="2731622" y="0"/>
        <a:ext cx="2482714" cy="1489628"/>
      </dsp:txXfrm>
    </dsp:sp>
    <dsp:sp modelId="{550630C4-B892-4E01-8A0A-8222BEDD4814}">
      <dsp:nvSpPr>
        <dsp:cNvPr id="0" name=""/>
        <dsp:cNvSpPr/>
      </dsp:nvSpPr>
      <dsp:spPr>
        <a:xfrm>
          <a:off x="636" y="1504190"/>
          <a:ext cx="2482714" cy="14896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0" kern="1200" dirty="0" smtClean="0">
              <a:solidFill>
                <a:srgbClr val="797979"/>
              </a:solidFill>
            </a:rPr>
            <a:t>Crear códigos deontológicos con</a:t>
          </a:r>
          <a:r>
            <a:rPr lang="es-MX" sz="1500" b="1" kern="1200" dirty="0" smtClean="0">
              <a:solidFill>
                <a:srgbClr val="797979"/>
              </a:solidFill>
            </a:rPr>
            <a:t> perspectiva intercultural y de género</a:t>
          </a:r>
          <a:endParaRPr lang="es-MX" sz="1500" kern="1200" dirty="0">
            <a:solidFill>
              <a:srgbClr val="797979"/>
            </a:solidFill>
          </a:endParaRPr>
        </a:p>
      </dsp:txBody>
      <dsp:txXfrm>
        <a:off x="636" y="1504190"/>
        <a:ext cx="2482714" cy="1489628"/>
      </dsp:txXfrm>
    </dsp:sp>
    <dsp:sp modelId="{7E298258-D90D-4454-9A2A-CE7B2EE6AF91}">
      <dsp:nvSpPr>
        <dsp:cNvPr id="0" name=""/>
        <dsp:cNvSpPr/>
      </dsp:nvSpPr>
      <dsp:spPr>
        <a:xfrm>
          <a:off x="2731622" y="1512175"/>
          <a:ext cx="2482714" cy="14896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rgbClr val="797979"/>
              </a:solidFill>
            </a:rPr>
            <a:t>Fomentar campañas para la transformación social </a:t>
          </a:r>
          <a:r>
            <a:rPr lang="es-MX" sz="1500" kern="1200" dirty="0" smtClean="0">
              <a:solidFill>
                <a:srgbClr val="797979"/>
              </a:solidFill>
            </a:rPr>
            <a:t>como material de contenido en la prensa digital </a:t>
          </a:r>
          <a:endParaRPr lang="es-MX" sz="1500" kern="1200" dirty="0">
            <a:solidFill>
              <a:srgbClr val="797979"/>
            </a:solidFill>
          </a:endParaRPr>
        </a:p>
      </dsp:txBody>
      <dsp:txXfrm>
        <a:off x="2731622" y="1512175"/>
        <a:ext cx="2482714" cy="1489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DEAF-8F59-4413-82DA-E7A8D1581AAE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2D0-21B7-4DF3-ACB3-9CA73B9177C0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4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/>
              <a:t> </a:t>
            </a: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32D0-21B7-4DF3-ACB3-9CA73B9177C0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40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175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26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1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7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62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4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547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135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8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477C-D44B-4CC0-B7B0-6F7928D7437A}" type="datetimeFigureOut">
              <a:rPr lang="es-CL" smtClean="0"/>
              <a:pPr/>
              <a:t>09-07-20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0468-8041-42AD-8D5C-9F5E95A97A7F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5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44008" y="1851670"/>
            <a:ext cx="407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CLAUDIA M. LEÓN ARANGO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54453" y="234292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Módulo 04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Recomendaciones útiles en el marco del tratamiento de noticias vinculadas al COVID-19  y las personas refugiadas y migrantes</a:t>
            </a:r>
          </a:p>
        </p:txBody>
      </p:sp>
    </p:spTree>
    <p:extLst>
      <p:ext uri="{BB962C8B-B14F-4D97-AF65-F5344CB8AC3E}">
        <p14:creationId xmlns:p14="http://schemas.microsoft.com/office/powerpoint/2010/main" val="41732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627534"/>
            <a:ext cx="59766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accent1">
                    <a:lumMod val="50000"/>
                  </a:schemeClr>
                </a:solidFill>
              </a:rPr>
              <a:t>PILARES PARA EL TRATAMIENTO DE LA INFORMACIÓN DESDE UN ENFOQUE INTERCULTURAL CRÍTICO</a:t>
            </a:r>
            <a:endParaRPr lang="es-C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7" name="3 Diagrama"/>
          <p:cNvGraphicFramePr/>
          <p:nvPr>
            <p:extLst>
              <p:ext uri="{D42A27DB-BD31-4B8C-83A1-F6EECF244321}">
                <p14:modId xmlns:p14="http://schemas.microsoft.com/office/powerpoint/2010/main" val="291988777"/>
              </p:ext>
            </p:extLst>
          </p:nvPr>
        </p:nvGraphicFramePr>
        <p:xfrm>
          <a:off x="1571604" y="1419622"/>
          <a:ext cx="5214974" cy="350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93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>
            <a:extLst>
              <a:ext uri="{FF2B5EF4-FFF2-40B4-BE49-F238E27FC236}">
                <a16:creationId xmlns:a16="http://schemas.microsoft.com/office/drawing/2014/main" xmlns="" id="{9D3ABA3A-4A9B-3849-864C-0D8725476302}"/>
              </a:ext>
            </a:extLst>
          </p:cNvPr>
          <p:cNvGrpSpPr/>
          <p:nvPr/>
        </p:nvGrpSpPr>
        <p:grpSpPr>
          <a:xfrm>
            <a:off x="1667903" y="2019201"/>
            <a:ext cx="668713" cy="1103140"/>
            <a:chOff x="1720954" y="2976915"/>
            <a:chExt cx="1440112" cy="2375676"/>
          </a:xfrm>
          <a:solidFill>
            <a:srgbClr val="0070C0"/>
          </a:solidFill>
        </p:grpSpPr>
        <p:grpSp>
          <p:nvGrpSpPr>
            <p:cNvPr id="5" name="Group 2"/>
            <p:cNvGrpSpPr/>
            <p:nvPr/>
          </p:nvGrpSpPr>
          <p:grpSpPr>
            <a:xfrm>
              <a:off x="1720954" y="2976915"/>
              <a:ext cx="1440112" cy="2375676"/>
              <a:chOff x="5330284" y="6604943"/>
              <a:chExt cx="2880223" cy="4751352"/>
            </a:xfrm>
            <a:grpFill/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5330284" y="6604943"/>
                <a:ext cx="2880223" cy="2885293"/>
              </a:xfrm>
              <a:prstGeom prst="rect">
                <a:avLst/>
              </a:prstGeom>
              <a:grpFill/>
              <a:ln w="9525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8" name="Freeform 24"/>
              <p:cNvSpPr>
                <a:spLocks/>
              </p:cNvSpPr>
              <p:nvPr/>
            </p:nvSpPr>
            <p:spPr bwMode="auto">
              <a:xfrm>
                <a:off x="6709545" y="9202467"/>
                <a:ext cx="65921" cy="1929445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9" name="Oval 25"/>
              <p:cNvSpPr>
                <a:spLocks noChangeArrowheads="1"/>
              </p:cNvSpPr>
              <p:nvPr/>
            </p:nvSpPr>
            <p:spPr bwMode="auto">
              <a:xfrm>
                <a:off x="6486430" y="10841608"/>
                <a:ext cx="513421" cy="514687"/>
              </a:xfrm>
              <a:prstGeom prst="ellips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</p:grp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906772" y="3331074"/>
              <a:ext cx="1080085" cy="10819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D85BDC1A-7F29-6641-934C-2B93568833D6}"/>
              </a:ext>
            </a:extLst>
          </p:cNvPr>
          <p:cNvGrpSpPr/>
          <p:nvPr/>
        </p:nvGrpSpPr>
        <p:grpSpPr>
          <a:xfrm>
            <a:off x="2538197" y="1569823"/>
            <a:ext cx="669007" cy="1111087"/>
            <a:chOff x="3828680" y="2171149"/>
            <a:chExt cx="1440745" cy="2392791"/>
          </a:xfrm>
          <a:solidFill>
            <a:schemeClr val="accent6">
              <a:lumMod val="75000"/>
            </a:schemeClr>
          </a:solidFill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28680" y="3121293"/>
              <a:ext cx="1440745" cy="1442647"/>
            </a:xfrm>
            <a:prstGeom prst="rect">
              <a:avLst/>
            </a:prstGeom>
            <a:grp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4529724" y="2283975"/>
              <a:ext cx="32961" cy="964089"/>
            </a:xfrm>
            <a:custGeom>
              <a:avLst/>
              <a:gdLst>
                <a:gd name="T0" fmla="*/ 18 w 36"/>
                <a:gd name="T1" fmla="*/ 0 h 1050"/>
                <a:gd name="T2" fmla="*/ 36 w 36"/>
                <a:gd name="T3" fmla="*/ 10 h 1050"/>
                <a:gd name="T4" fmla="*/ 36 w 36"/>
                <a:gd name="T5" fmla="*/ 1040 h 1050"/>
                <a:gd name="T6" fmla="*/ 18 w 36"/>
                <a:gd name="T7" fmla="*/ 1050 h 1050"/>
                <a:gd name="T8" fmla="*/ 0 w 36"/>
                <a:gd name="T9" fmla="*/ 1040 h 1050"/>
                <a:gd name="T10" fmla="*/ 0 w 36"/>
                <a:gd name="T11" fmla="*/ 10 h 1050"/>
                <a:gd name="T12" fmla="*/ 18 w 36"/>
                <a:gd name="T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50">
                  <a:moveTo>
                    <a:pt x="18" y="0"/>
                  </a:moveTo>
                  <a:cubicBezTo>
                    <a:pt x="28" y="0"/>
                    <a:pt x="36" y="4"/>
                    <a:pt x="36" y="10"/>
                  </a:cubicBezTo>
                  <a:cubicBezTo>
                    <a:pt x="36" y="1040"/>
                    <a:pt x="36" y="1040"/>
                    <a:pt x="36" y="1040"/>
                  </a:cubicBezTo>
                  <a:cubicBezTo>
                    <a:pt x="36" y="1045"/>
                    <a:pt x="28" y="1050"/>
                    <a:pt x="18" y="1050"/>
                  </a:cubicBezTo>
                  <a:cubicBezTo>
                    <a:pt x="8" y="1050"/>
                    <a:pt x="0" y="1045"/>
                    <a:pt x="0" y="10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8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4417532" y="2171149"/>
              <a:ext cx="256711" cy="2567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3428727" y="2011020"/>
            <a:ext cx="668713" cy="1103140"/>
            <a:chOff x="5330284" y="6604943"/>
            <a:chExt cx="2880223" cy="4751352"/>
          </a:xfrm>
          <a:solidFill>
            <a:srgbClr val="0070C0"/>
          </a:solidFill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330284" y="6604943"/>
              <a:ext cx="2880223" cy="2885293"/>
            </a:xfrm>
            <a:prstGeom prst="rect">
              <a:avLst/>
            </a:prstGeom>
            <a:grpFill/>
            <a:ln w="9525" cap="flat">
              <a:solidFill>
                <a:srgbClr val="007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6709545" y="9202467"/>
              <a:ext cx="65921" cy="1929445"/>
            </a:xfrm>
            <a:custGeom>
              <a:avLst/>
              <a:gdLst>
                <a:gd name="T0" fmla="*/ 18 w 36"/>
                <a:gd name="T1" fmla="*/ 1051 h 1051"/>
                <a:gd name="T2" fmla="*/ 0 w 36"/>
                <a:gd name="T3" fmla="*/ 1040 h 1051"/>
                <a:gd name="T4" fmla="*/ 0 w 36"/>
                <a:gd name="T5" fmla="*/ 11 h 1051"/>
                <a:gd name="T6" fmla="*/ 18 w 36"/>
                <a:gd name="T7" fmla="*/ 0 h 1051"/>
                <a:gd name="T8" fmla="*/ 36 w 36"/>
                <a:gd name="T9" fmla="*/ 11 h 1051"/>
                <a:gd name="T10" fmla="*/ 36 w 36"/>
                <a:gd name="T11" fmla="*/ 1040 h 1051"/>
                <a:gd name="T12" fmla="*/ 18 w 36"/>
                <a:gd name="T13" fmla="*/ 105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51">
                  <a:moveTo>
                    <a:pt x="18" y="1051"/>
                  </a:moveTo>
                  <a:cubicBezTo>
                    <a:pt x="8" y="1051"/>
                    <a:pt x="0" y="1046"/>
                    <a:pt x="0" y="104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8" y="0"/>
                    <a:pt x="18" y="0"/>
                  </a:cubicBezTo>
                  <a:cubicBezTo>
                    <a:pt x="28" y="0"/>
                    <a:pt x="36" y="5"/>
                    <a:pt x="36" y="11"/>
                  </a:cubicBezTo>
                  <a:cubicBezTo>
                    <a:pt x="36" y="1040"/>
                    <a:pt x="36" y="1040"/>
                    <a:pt x="36" y="1040"/>
                  </a:cubicBezTo>
                  <a:cubicBezTo>
                    <a:pt x="36" y="1046"/>
                    <a:pt x="28" y="1051"/>
                    <a:pt x="18" y="1051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6486430" y="10841608"/>
              <a:ext cx="513421" cy="514687"/>
            </a:xfrm>
            <a:prstGeom prst="ellips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xmlns="" id="{D85BDC1A-7F29-6641-934C-2B93568833D6}"/>
              </a:ext>
            </a:extLst>
          </p:cNvPr>
          <p:cNvGrpSpPr/>
          <p:nvPr/>
        </p:nvGrpSpPr>
        <p:grpSpPr>
          <a:xfrm>
            <a:off x="4311558" y="1569823"/>
            <a:ext cx="669007" cy="1111087"/>
            <a:chOff x="3828680" y="2171149"/>
            <a:chExt cx="1440745" cy="2392791"/>
          </a:xfrm>
          <a:solidFill>
            <a:schemeClr val="accent6">
              <a:lumMod val="75000"/>
            </a:schemeClr>
          </a:solidFill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828680" y="3121293"/>
              <a:ext cx="1440745" cy="1442647"/>
            </a:xfrm>
            <a:prstGeom prst="rect">
              <a:avLst/>
            </a:prstGeom>
            <a:grp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4529724" y="2283975"/>
              <a:ext cx="32961" cy="964089"/>
            </a:xfrm>
            <a:custGeom>
              <a:avLst/>
              <a:gdLst>
                <a:gd name="T0" fmla="*/ 18 w 36"/>
                <a:gd name="T1" fmla="*/ 0 h 1050"/>
                <a:gd name="T2" fmla="*/ 36 w 36"/>
                <a:gd name="T3" fmla="*/ 10 h 1050"/>
                <a:gd name="T4" fmla="*/ 36 w 36"/>
                <a:gd name="T5" fmla="*/ 1040 h 1050"/>
                <a:gd name="T6" fmla="*/ 18 w 36"/>
                <a:gd name="T7" fmla="*/ 1050 h 1050"/>
                <a:gd name="T8" fmla="*/ 0 w 36"/>
                <a:gd name="T9" fmla="*/ 1040 h 1050"/>
                <a:gd name="T10" fmla="*/ 0 w 36"/>
                <a:gd name="T11" fmla="*/ 10 h 1050"/>
                <a:gd name="T12" fmla="*/ 18 w 36"/>
                <a:gd name="T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50">
                  <a:moveTo>
                    <a:pt x="18" y="0"/>
                  </a:moveTo>
                  <a:cubicBezTo>
                    <a:pt x="28" y="0"/>
                    <a:pt x="36" y="4"/>
                    <a:pt x="36" y="10"/>
                  </a:cubicBezTo>
                  <a:cubicBezTo>
                    <a:pt x="36" y="1040"/>
                    <a:pt x="36" y="1040"/>
                    <a:pt x="36" y="1040"/>
                  </a:cubicBezTo>
                  <a:cubicBezTo>
                    <a:pt x="36" y="1045"/>
                    <a:pt x="28" y="1050"/>
                    <a:pt x="18" y="1050"/>
                  </a:cubicBezTo>
                  <a:cubicBezTo>
                    <a:pt x="8" y="1050"/>
                    <a:pt x="0" y="1045"/>
                    <a:pt x="0" y="10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8" y="0"/>
                    <a:pt x="18" y="0"/>
                  </a:cubicBezTo>
                  <a:close/>
                </a:path>
              </a:pathLst>
            </a:custGeom>
            <a:grpFill/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4417532" y="2171149"/>
              <a:ext cx="256711" cy="2567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4008060" y="3301306"/>
              <a:ext cx="1080718" cy="108261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xmlns="" id="{9D3ABA3A-4A9B-3849-864C-0D8725476302}"/>
              </a:ext>
            </a:extLst>
          </p:cNvPr>
          <p:cNvGrpSpPr/>
          <p:nvPr/>
        </p:nvGrpSpPr>
        <p:grpSpPr>
          <a:xfrm>
            <a:off x="5175654" y="2016181"/>
            <a:ext cx="668713" cy="1103140"/>
            <a:chOff x="1720954" y="2976915"/>
            <a:chExt cx="1440112" cy="2375676"/>
          </a:xfrm>
          <a:solidFill>
            <a:srgbClr val="0070C0"/>
          </a:solidFill>
        </p:grpSpPr>
        <p:grpSp>
          <p:nvGrpSpPr>
            <p:cNvPr id="27" name="Group 2"/>
            <p:cNvGrpSpPr/>
            <p:nvPr/>
          </p:nvGrpSpPr>
          <p:grpSpPr>
            <a:xfrm>
              <a:off x="1720954" y="2976915"/>
              <a:ext cx="1440112" cy="2375676"/>
              <a:chOff x="5330284" y="6604943"/>
              <a:chExt cx="2880223" cy="4751352"/>
            </a:xfrm>
            <a:grpFill/>
          </p:grpSpPr>
          <p:sp>
            <p:nvSpPr>
              <p:cNvPr id="29" name="Rectangle 6"/>
              <p:cNvSpPr>
                <a:spLocks noChangeArrowheads="1"/>
              </p:cNvSpPr>
              <p:nvPr/>
            </p:nvSpPr>
            <p:spPr bwMode="auto">
              <a:xfrm>
                <a:off x="5330284" y="6604943"/>
                <a:ext cx="2880223" cy="2885293"/>
              </a:xfrm>
              <a:prstGeom prst="rect">
                <a:avLst/>
              </a:prstGeom>
              <a:grpFill/>
              <a:ln w="9525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6709545" y="9202467"/>
                <a:ext cx="65921" cy="1929445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31" name="Oval 25"/>
              <p:cNvSpPr>
                <a:spLocks noChangeArrowheads="1"/>
              </p:cNvSpPr>
              <p:nvPr/>
            </p:nvSpPr>
            <p:spPr bwMode="auto">
              <a:xfrm>
                <a:off x="6486430" y="10841608"/>
                <a:ext cx="513421" cy="514687"/>
              </a:xfrm>
              <a:prstGeom prst="ellips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</p:grp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900968" y="3156929"/>
              <a:ext cx="1080084" cy="108198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xmlns="" id="{D85BDC1A-7F29-6641-934C-2B93568833D6}"/>
              </a:ext>
            </a:extLst>
          </p:cNvPr>
          <p:cNvGrpSpPr/>
          <p:nvPr/>
        </p:nvGrpSpPr>
        <p:grpSpPr>
          <a:xfrm>
            <a:off x="6039750" y="1575430"/>
            <a:ext cx="669007" cy="1111087"/>
            <a:chOff x="3828680" y="2171149"/>
            <a:chExt cx="1440745" cy="2392791"/>
          </a:xfrm>
          <a:solidFill>
            <a:schemeClr val="accent6">
              <a:lumMod val="75000"/>
            </a:schemeClr>
          </a:solidFill>
        </p:grpSpPr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3828680" y="3121293"/>
              <a:ext cx="1440745" cy="1442647"/>
            </a:xfrm>
            <a:prstGeom prst="rect">
              <a:avLst/>
            </a:prstGeom>
            <a:grpFill/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529724" y="2283975"/>
              <a:ext cx="32961" cy="964089"/>
            </a:xfrm>
            <a:custGeom>
              <a:avLst/>
              <a:gdLst>
                <a:gd name="T0" fmla="*/ 18 w 36"/>
                <a:gd name="T1" fmla="*/ 0 h 1050"/>
                <a:gd name="T2" fmla="*/ 36 w 36"/>
                <a:gd name="T3" fmla="*/ 10 h 1050"/>
                <a:gd name="T4" fmla="*/ 36 w 36"/>
                <a:gd name="T5" fmla="*/ 1040 h 1050"/>
                <a:gd name="T6" fmla="*/ 18 w 36"/>
                <a:gd name="T7" fmla="*/ 1050 h 1050"/>
                <a:gd name="T8" fmla="*/ 0 w 36"/>
                <a:gd name="T9" fmla="*/ 1040 h 1050"/>
                <a:gd name="T10" fmla="*/ 0 w 36"/>
                <a:gd name="T11" fmla="*/ 10 h 1050"/>
                <a:gd name="T12" fmla="*/ 18 w 36"/>
                <a:gd name="T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50">
                  <a:moveTo>
                    <a:pt x="18" y="0"/>
                  </a:moveTo>
                  <a:cubicBezTo>
                    <a:pt x="28" y="0"/>
                    <a:pt x="36" y="4"/>
                    <a:pt x="36" y="10"/>
                  </a:cubicBezTo>
                  <a:cubicBezTo>
                    <a:pt x="36" y="1040"/>
                    <a:pt x="36" y="1040"/>
                    <a:pt x="36" y="1040"/>
                  </a:cubicBezTo>
                  <a:cubicBezTo>
                    <a:pt x="36" y="1045"/>
                    <a:pt x="28" y="1050"/>
                    <a:pt x="18" y="1050"/>
                  </a:cubicBezTo>
                  <a:cubicBezTo>
                    <a:pt x="8" y="1050"/>
                    <a:pt x="0" y="1045"/>
                    <a:pt x="0" y="10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8" y="0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4417532" y="2171149"/>
              <a:ext cx="256711" cy="2567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4008060" y="3301306"/>
              <a:ext cx="1080718" cy="1082619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grpSp>
        <p:nvGrpSpPr>
          <p:cNvPr id="37" name="Group 16">
            <a:extLst>
              <a:ext uri="{FF2B5EF4-FFF2-40B4-BE49-F238E27FC236}">
                <a16:creationId xmlns:a16="http://schemas.microsoft.com/office/drawing/2014/main" xmlns="" id="{9D3ABA3A-4A9B-3849-864C-0D8725476302}"/>
              </a:ext>
            </a:extLst>
          </p:cNvPr>
          <p:cNvGrpSpPr/>
          <p:nvPr/>
        </p:nvGrpSpPr>
        <p:grpSpPr>
          <a:xfrm>
            <a:off x="6831838" y="2011020"/>
            <a:ext cx="668713" cy="1103140"/>
            <a:chOff x="1720954" y="2976915"/>
            <a:chExt cx="1440112" cy="2375676"/>
          </a:xfrm>
          <a:solidFill>
            <a:srgbClr val="0070C0"/>
          </a:solidFill>
        </p:grpSpPr>
        <p:grpSp>
          <p:nvGrpSpPr>
            <p:cNvPr id="38" name="Group 2"/>
            <p:cNvGrpSpPr/>
            <p:nvPr/>
          </p:nvGrpSpPr>
          <p:grpSpPr>
            <a:xfrm>
              <a:off x="1720954" y="2976915"/>
              <a:ext cx="1440112" cy="2375676"/>
              <a:chOff x="5330284" y="6604943"/>
              <a:chExt cx="2880223" cy="4751352"/>
            </a:xfrm>
            <a:grpFill/>
          </p:grpSpPr>
          <p:sp>
            <p:nvSpPr>
              <p:cNvPr id="40" name="Rectangle 6"/>
              <p:cNvSpPr>
                <a:spLocks noChangeArrowheads="1"/>
              </p:cNvSpPr>
              <p:nvPr/>
            </p:nvSpPr>
            <p:spPr bwMode="auto">
              <a:xfrm>
                <a:off x="5330284" y="6604943"/>
                <a:ext cx="2880223" cy="2885293"/>
              </a:xfrm>
              <a:prstGeom prst="rect">
                <a:avLst/>
              </a:prstGeom>
              <a:grpFill/>
              <a:ln w="9525" cap="flat">
                <a:solidFill>
                  <a:srgbClr val="0070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6709545" y="9202467"/>
                <a:ext cx="65921" cy="1929445"/>
              </a:xfrm>
              <a:custGeom>
                <a:avLst/>
                <a:gdLst>
                  <a:gd name="T0" fmla="*/ 18 w 36"/>
                  <a:gd name="T1" fmla="*/ 1051 h 1051"/>
                  <a:gd name="T2" fmla="*/ 0 w 36"/>
                  <a:gd name="T3" fmla="*/ 1040 h 1051"/>
                  <a:gd name="T4" fmla="*/ 0 w 36"/>
                  <a:gd name="T5" fmla="*/ 11 h 1051"/>
                  <a:gd name="T6" fmla="*/ 18 w 36"/>
                  <a:gd name="T7" fmla="*/ 0 h 1051"/>
                  <a:gd name="T8" fmla="*/ 36 w 36"/>
                  <a:gd name="T9" fmla="*/ 11 h 1051"/>
                  <a:gd name="T10" fmla="*/ 36 w 36"/>
                  <a:gd name="T11" fmla="*/ 1040 h 1051"/>
                  <a:gd name="T12" fmla="*/ 18 w 36"/>
                  <a:gd name="T13" fmla="*/ 105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051">
                    <a:moveTo>
                      <a:pt x="18" y="1051"/>
                    </a:moveTo>
                    <a:cubicBezTo>
                      <a:pt x="8" y="1051"/>
                      <a:pt x="0" y="1046"/>
                      <a:pt x="0" y="104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8" y="0"/>
                      <a:pt x="18" y="0"/>
                    </a:cubicBezTo>
                    <a:cubicBezTo>
                      <a:pt x="28" y="0"/>
                      <a:pt x="36" y="5"/>
                      <a:pt x="36" y="11"/>
                    </a:cubicBezTo>
                    <a:cubicBezTo>
                      <a:pt x="36" y="1040"/>
                      <a:pt x="36" y="1040"/>
                      <a:pt x="36" y="1040"/>
                    </a:cubicBezTo>
                    <a:cubicBezTo>
                      <a:pt x="36" y="1046"/>
                      <a:pt x="28" y="1051"/>
                      <a:pt x="18" y="105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auto">
              <a:xfrm>
                <a:off x="6486430" y="10841608"/>
                <a:ext cx="513421" cy="514687"/>
              </a:xfrm>
              <a:prstGeom prst="ellips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xtLst/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Roboto Bold" charset="0"/>
                </a:endParaRPr>
              </a:p>
            </p:txBody>
          </p:sp>
        </p:grp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900968" y="3156929"/>
              <a:ext cx="1080084" cy="108198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xtLst/>
          </p:spPr>
          <p:txBody>
            <a:bodyPr vert="horz" wrap="square" lIns="45708" tIns="22854" rIns="45708" bIns="22854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Roboto Bold" charset="0"/>
              </a:endParaRPr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1236216" y="3238113"/>
            <a:ext cx="15320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/>
              <a:t>Ejercita el análisis de discurso.  Recuerda que estigmatizar es un ejercicio aprendido desde los prejuicios y estereotipos.</a:t>
            </a:r>
            <a:endParaRPr lang="es-CL" sz="105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071670" y="627534"/>
            <a:ext cx="153208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50" dirty="0" smtClean="0"/>
              <a:t>Discierne de forma editorial. ¿Qué aporta lo que compartes en el océano de información actual?</a:t>
            </a:r>
            <a:endParaRPr lang="es-CL" sz="105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697155" y="619983"/>
            <a:ext cx="1746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000" dirty="0" smtClean="0"/>
              <a:t>Aboga por la interdisciplinariedad. Crea un equipo reflexivo. Apóyate en colegas periodistas y </a:t>
            </a:r>
            <a:r>
              <a:rPr lang="es-CL" sz="1000" dirty="0" err="1" smtClean="0"/>
              <a:t>otr</a:t>
            </a:r>
            <a:r>
              <a:rPr lang="es-CL" sz="1000" dirty="0" smtClean="0"/>
              <a:t>-s profesionales de las ciencias humanas. </a:t>
            </a:r>
            <a:endParaRPr lang="es-CL" sz="10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5572132" y="628564"/>
            <a:ext cx="153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Crea espacios para la validación o retroalimentación de tu audiencia.</a:t>
            </a:r>
            <a:endParaRPr lang="es-CL" sz="12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990712" y="3219822"/>
            <a:ext cx="153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Procura que el respeto y el valor por la otredad guíen la elaboración de tus producciones</a:t>
            </a:r>
            <a:endParaRPr lang="es-CL" sz="12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737858" y="3219822"/>
            <a:ext cx="153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Presta atención a las violencias sutiles. Da vuelta al iceberg de la discriminación.</a:t>
            </a:r>
            <a:endParaRPr lang="es-CL" sz="1200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393676" y="3219822"/>
            <a:ext cx="1532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smtClean="0"/>
              <a:t>No solo informa, forma audiencia crítica</a:t>
            </a:r>
            <a:r>
              <a:rPr lang="es-CL" sz="1400" dirty="0" smtClean="0"/>
              <a:t>.</a:t>
            </a:r>
            <a:endParaRPr lang="es-CL" sz="1400" dirty="0"/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3513493" y="2184100"/>
            <a:ext cx="501535" cy="502417"/>
          </a:xfrm>
          <a:prstGeom prst="rect">
            <a:avLst/>
          </a:prstGeom>
          <a:noFill/>
          <a:ln>
            <a:solidFill>
              <a:srgbClr val="0070C0"/>
            </a:solidFill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2628262" y="2178493"/>
            <a:ext cx="501535" cy="5024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386318" y="2178492"/>
            <a:ext cx="501535" cy="5024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5245115" y="2178491"/>
            <a:ext cx="501535" cy="502417"/>
          </a:xfrm>
          <a:prstGeom prst="rect">
            <a:avLst/>
          </a:prstGeom>
          <a:noFill/>
          <a:ln>
            <a:solidFill>
              <a:srgbClr val="0070C0"/>
            </a:solidFill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6142908" y="2176238"/>
            <a:ext cx="501535" cy="5024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950785" y="2171454"/>
            <a:ext cx="501535" cy="502417"/>
          </a:xfrm>
          <a:prstGeom prst="rect">
            <a:avLst/>
          </a:prstGeom>
          <a:noFill/>
          <a:ln>
            <a:solidFill>
              <a:srgbClr val="0070C0"/>
            </a:solidFill>
          </a:ln>
          <a:extLst/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7" name="Picture 4" descr="iPhone6_mockup_front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785800"/>
            <a:ext cx="959093" cy="1500198"/>
          </a:xfrm>
          <a:prstGeom prst="rect">
            <a:avLst/>
          </a:prstGeom>
        </p:spPr>
      </p:pic>
      <p:pic>
        <p:nvPicPr>
          <p:cNvPr id="58" name="Picture Placeholder 5">
            <a:extLst>
              <a:ext uri="{FF2B5EF4-FFF2-40B4-BE49-F238E27FC236}">
                <a16:creationId xmlns:a16="http://schemas.microsoft.com/office/drawing/2014/main" xmlns="" id="{BD5F4DD4-AF3D-2241-B58B-6C023EEF1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9" y="1000114"/>
            <a:ext cx="604247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971600" y="1061323"/>
            <a:ext cx="14752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en-US" sz="15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3728" y="1925419"/>
            <a:ext cx="56055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solidFill>
                  <a:schemeClr val="bg1"/>
                </a:solidFill>
              </a:rPr>
              <a:t>«Adoptar la interculturalidad crítica como una postura ética  y la </a:t>
            </a:r>
          </a:p>
          <a:p>
            <a:r>
              <a:rPr lang="es-CL" sz="1600" dirty="0" err="1" smtClean="0">
                <a:solidFill>
                  <a:schemeClr val="bg1"/>
                </a:solidFill>
              </a:rPr>
              <a:t>educomunicación</a:t>
            </a:r>
            <a:r>
              <a:rPr lang="es-CL" sz="1600" dirty="0" smtClean="0">
                <a:solidFill>
                  <a:schemeClr val="bg1"/>
                </a:solidFill>
              </a:rPr>
              <a:t> como una posibilidad epistemológica nos 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puede llevar a ejercer nuevas prácticas que nos permitan avanzar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hacia la construcción de una opinión pública transformadora».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2970" y="3286130"/>
            <a:ext cx="2247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</a:rPr>
              <a:t>CLAUDIA M. LEÓN ARANGO</a:t>
            </a:r>
          </a:p>
        </p:txBody>
      </p:sp>
    </p:spTree>
    <p:extLst>
      <p:ext uri="{BB962C8B-B14F-4D97-AF65-F5344CB8AC3E}">
        <p14:creationId xmlns:p14="http://schemas.microsoft.com/office/powerpoint/2010/main" val="29720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61928" y="206669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EUGENIA PAZ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0734" y="1346619"/>
            <a:ext cx="381642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Módulo 04</a:t>
            </a:r>
            <a:endParaRPr lang="es-CL" sz="1400" b="1" dirty="0" smtClean="0">
              <a:solidFill>
                <a:srgbClr val="0070C0"/>
              </a:solidFill>
            </a:endParaRPr>
          </a:p>
          <a:p>
            <a:r>
              <a:rPr lang="es-CL" sz="1400" b="1" dirty="0" smtClean="0">
                <a:solidFill>
                  <a:srgbClr val="0070C0"/>
                </a:solidFill>
              </a:rPr>
              <a:t>Recomendaciones útiles en el marco del tratamiento de noticias vinculadas al COVID-19  y las personas refugiadas y migrantes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360735" y="2511686"/>
            <a:ext cx="3854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Mujer migrante colombiana. Periodista con mención en Antropología de la Universidad del Rosario de Bogotá, Colombia. Magister en Ciencias Sociales de la Universidad de Antofagasta, Chile. Artista visual autodidacta. Perteneciente a la Red de Periodistas Migrantes de Chile. 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214414" y="1142990"/>
            <a:ext cx="2436036" cy="235745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105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5" y="897564"/>
            <a:ext cx="213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</a:rPr>
              <a:t>PRESENTACIÓN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465730"/>
            <a:ext cx="70305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Desde la tradición sociocultural de las teorías de la comunicación, se reconoce la comunicación como un proceso simbólico por medio del cual la realidad es producida, mantenida, reparada y transformada. La comunicación, por tanto, explica cómo se crea, se realiza, se sostiene y se transforma el orden social (un fenómeno de nivel macro) en los procesos de interacción de nivel micro (</a:t>
            </a:r>
            <a:r>
              <a:rPr lang="es-CL" sz="1400" dirty="0" err="1" smtClean="0"/>
              <a:t>Algarra</a:t>
            </a:r>
            <a:r>
              <a:rPr lang="es-CL" sz="1400" dirty="0" smtClean="0"/>
              <a:t>, 2009:166). </a:t>
            </a:r>
          </a:p>
          <a:p>
            <a:pPr algn="just"/>
            <a:endParaRPr lang="es-CL" sz="1400" dirty="0" smtClean="0"/>
          </a:p>
          <a:p>
            <a:pPr algn="just"/>
            <a:r>
              <a:rPr lang="es-CL" sz="1400" dirty="0" smtClean="0"/>
              <a:t>Según </a:t>
            </a:r>
            <a:r>
              <a:rPr lang="es-CL" sz="1400" dirty="0" err="1" smtClean="0"/>
              <a:t>Teun</a:t>
            </a:r>
            <a:r>
              <a:rPr lang="es-CL" sz="1400" dirty="0" smtClean="0"/>
              <a:t> van </a:t>
            </a:r>
            <a:r>
              <a:rPr lang="es-CL" sz="1400" dirty="0" err="1" smtClean="0"/>
              <a:t>Dijk</a:t>
            </a:r>
            <a:r>
              <a:rPr lang="es-CL" sz="1400" dirty="0" smtClean="0"/>
              <a:t> (2008:21) “uno de los roles principales del discurso es la reproducción de las representaciones sociales, tales como el conocimiento, las actitudes, las ideologías, las normas  y los valores.  Esto significa que [en contextos discriminatorios] el discurso es la principal interrelación entre las dimensiones social y cognitivas del racismo” que se reproduce aún en muchos medios de comunicación masiva.  Abordaremos entonces, algunos ejemplos concretos  de aquellas prácticas lingüísticas  que  fomentan la discriminación  y algunas herramientas que podemos utilizar para disminuirlas y, preferiblemente,  eliminarlas. 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j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699542"/>
            <a:ext cx="328499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j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36369"/>
            <a:ext cx="3937430" cy="35963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j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843558"/>
            <a:ext cx="4371968" cy="31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ej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15566"/>
            <a:ext cx="3735424" cy="20882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41603" y="356099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Diario peruano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8" name="7 Imagen" descr="ej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915566"/>
            <a:ext cx="2697285" cy="265995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74381" y="3560994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Diario chileno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958548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CUESTIONÉMONOS…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18320" y="1928808"/>
            <a:ext cx="663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CL" dirty="0" smtClean="0">
                <a:solidFill>
                  <a:schemeClr val="bg1"/>
                </a:solidFill>
              </a:rPr>
              <a:t>¿Somos realmente conscientes de la responsabilidad que tenemos al compartir información en la actualidad?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29943" y="2808934"/>
            <a:ext cx="6556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bg1"/>
                </a:solidFill>
              </a:rPr>
              <a:t>¿Al finalizar nuestra notas y al escoger las imágenes que las acompañan, realizamos una revisión reflexiva sobre cómo éstas afectarán a nuestra audiencia y sobre lo que sumarán al océano informativo que tenemos en la actualidad? 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xmlns="" id="{D43D1CBA-DECD-CE42-8D16-890A21FA8AC1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374518" y="2088815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xmlns="" id="{FB3FFE4C-97DA-4445-BCFE-F67A3FC32CED}"/>
              </a:ext>
            </a:extLst>
          </p:cNvPr>
          <p:cNvSpPr>
            <a:spLocks noChangeArrowheads="1"/>
          </p:cNvSpPr>
          <p:nvPr/>
        </p:nvSpPr>
        <p:spPr bwMode="auto">
          <a:xfrm rot="11369540">
            <a:off x="1399154" y="2946071"/>
            <a:ext cx="226660" cy="227746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827584" y="958548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accent1">
                    <a:lumMod val="50000"/>
                  </a:schemeClr>
                </a:solidFill>
              </a:rPr>
              <a:t>RECORDEMOS QUE…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08298487"/>
              </p:ext>
            </p:extLst>
          </p:nvPr>
        </p:nvGraphicFramePr>
        <p:xfrm>
          <a:off x="1835696" y="843558"/>
          <a:ext cx="637964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1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644</Words>
  <Application>Microsoft Macintosh PowerPoint</Application>
  <PresentationFormat>Presentación en pantalla (16:9)</PresentationFormat>
  <Paragraphs>53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Bold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Vincent Paz</dc:creator>
  <cp:lastModifiedBy>Usuario de Microsoft Office</cp:lastModifiedBy>
  <cp:revision>33</cp:revision>
  <dcterms:created xsi:type="dcterms:W3CDTF">2020-06-04T23:33:58Z</dcterms:created>
  <dcterms:modified xsi:type="dcterms:W3CDTF">2020-07-10T02:38:11Z</dcterms:modified>
</cp:coreProperties>
</file>